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charts/chart13.xml" ContentType="application/vnd.openxmlformats-officedocument.drawingml.chart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charts/chart8.xml" ContentType="application/vnd.openxmlformats-officedocument.drawingml.chart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0" r:id="rId3"/>
    <p:sldId id="279" r:id="rId4"/>
    <p:sldId id="27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5715000" type="screen16x10"/>
  <p:notesSz cx="9144000" cy="6858000"/>
  <p:defaultTextStyle>
    <a:defPPr>
      <a:defRPr lang="it-IT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1pPr>
    <a:lvl2pPr marL="455613" indent="455613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2pPr>
    <a:lvl3pPr marL="912813" indent="912813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3pPr>
    <a:lvl4pPr marL="1370013" indent="1370013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4pPr>
    <a:lvl5pPr marL="1827213" indent="1827213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8908"/>
    <a:srgbClr val="FF4800"/>
    <a:srgbClr val="E92C1C"/>
    <a:srgbClr val="C02719"/>
    <a:srgbClr val="1CBB35"/>
    <a:srgbClr val="31859C"/>
    <a:srgbClr val="B10012"/>
    <a:srgbClr val="C40000"/>
    <a:srgbClr val="F7CA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92" y="-4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1800">
              <a:latin typeface="+mn-lt"/>
              <a:cs typeface="Arial"/>
            </a:defRPr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Produzioni audiovisive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01787830537803E-6"/>
                  <c:y val="-0.0209693109690928"/>
                </c:manualLayout>
              </c:layout>
              <c:showVal val="1"/>
            </c:dLbl>
            <c:dLbl>
              <c:idx val="1"/>
              <c:layout>
                <c:manualLayout>
                  <c:x val="0.0350499123897603"/>
                  <c:y val="-0.0862996488319846"/>
                </c:manualLayout>
              </c:layout>
              <c:showVal val="1"/>
            </c:dLbl>
            <c:dLbl>
              <c:idx val="2"/>
              <c:layout>
                <c:manualLayout>
                  <c:x val="0.0207900916817531"/>
                  <c:y val="-0.00890396318188758"/>
                </c:manualLayout>
              </c:layout>
              <c:showVal val="1"/>
            </c:dLbl>
            <c:dLbl>
              <c:idx val="3"/>
              <c:layout>
                <c:manualLayout>
                  <c:x val="-0.0987111479486117"/>
                  <c:y val="-0.0184190895805614"/>
                </c:manualLayout>
              </c:layout>
              <c:showVal val="1"/>
            </c:dLbl>
            <c:dLbl>
              <c:idx val="4"/>
              <c:layout>
                <c:manualLayout>
                  <c:x val="-0.0315026064955177"/>
                  <c:y val="-0.0451039326455384"/>
                </c:manualLayout>
              </c:layout>
              <c:showVal val="1"/>
            </c:dLbl>
            <c:dLbl>
              <c:idx val="5"/>
              <c:layout>
                <c:manualLayout>
                  <c:x val="-0.00476585163696643"/>
                  <c:y val="-0.0216618317447161"/>
                </c:manualLayout>
              </c:layout>
              <c:showVal val="1"/>
            </c:dLbl>
            <c:dLbl>
              <c:idx val="6"/>
              <c:layout>
                <c:manualLayout>
                  <c:x val="-0.00624119353501865"/>
                  <c:y val="-0.0124819508364778"/>
                </c:manualLayout>
              </c:layout>
              <c:showVal val="1"/>
            </c:dLbl>
            <c:dLbl>
              <c:idx val="7"/>
              <c:layout>
                <c:manualLayout>
                  <c:x val="0.00822213012847078"/>
                  <c:y val="-0.0121881475341898"/>
                </c:manualLayout>
              </c:layout>
              <c:showVal val="1"/>
            </c:dLbl>
            <c:dLbl>
              <c:idx val="8"/>
              <c:layout>
                <c:manualLayout>
                  <c:x val="0.00656473342494238"/>
                  <c:y val="-0.0135051366501625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LeaderLines val="1"/>
          </c:dLbls>
          <c:cat>
            <c:strRef>
              <c:f>Foglio1!$A$2:$A$10</c:f>
              <c:strCache>
                <c:ptCount val="9"/>
                <c:pt idx="0">
                  <c:v>Cortometraggi</c:v>
                </c:pt>
                <c:pt idx="1">
                  <c:v>Documentari</c:v>
                </c:pt>
                <c:pt idx="2">
                  <c:v>Videoclip</c:v>
                </c:pt>
                <c:pt idx="3">
                  <c:v>Lungometraggi</c:v>
                </c:pt>
                <c:pt idx="4">
                  <c:v>Programmi TV</c:v>
                </c:pt>
                <c:pt idx="5">
                  <c:v>Serie TV</c:v>
                </c:pt>
                <c:pt idx="6">
                  <c:v>Serie Web</c:v>
                </c:pt>
                <c:pt idx="7">
                  <c:v>Spot</c:v>
                </c:pt>
                <c:pt idx="8">
                  <c:v>Web Movie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10.0</c:v>
                </c:pt>
                <c:pt idx="1">
                  <c:v>8.0</c:v>
                </c:pt>
                <c:pt idx="2">
                  <c:v>5.0</c:v>
                </c:pt>
                <c:pt idx="3">
                  <c:v>19.0</c:v>
                </c:pt>
                <c:pt idx="4">
                  <c:v>8.0</c:v>
                </c:pt>
                <c:pt idx="5">
                  <c:v>2.0</c:v>
                </c:pt>
                <c:pt idx="6">
                  <c:v>1.0</c:v>
                </c:pt>
                <c:pt idx="7">
                  <c:v>2.0</c:v>
                </c:pt>
                <c:pt idx="8">
                  <c:v>1.0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Professionisti</c:v>
                </c:pt>
              </c:strCache>
            </c:strRef>
          </c:tx>
          <c:spPr>
            <a:gradFill flip="none" rotWithShape="1">
              <a:gsLst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050"/>
                </a:pPr>
                <a:endParaRPr lang="it-IT"/>
              </a:p>
            </c:txPr>
            <c:showVal val="1"/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2013.0</c:v>
                </c:pt>
              </c:numCache>
            </c:numRef>
          </c:cat>
          <c:val>
            <c:numRef>
              <c:f>Foglio1!$B$2:$B$3</c:f>
              <c:numCache>
                <c:formatCode>0</c:formatCode>
                <c:ptCount val="2"/>
                <c:pt idx="0">
                  <c:v>657.0</c:v>
                </c:pt>
                <c:pt idx="1">
                  <c:v>807.0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Aziende</c:v>
                </c:pt>
              </c:strCache>
            </c:strRef>
          </c:tx>
          <c:spPr>
            <a:gradFill flip="none" rotWithShape="1">
              <a:gsLst>
                <a:gs pos="50000">
                  <a:srgbClr val="E92C1C"/>
                </a:gs>
                <a:gs pos="100000">
                  <a:srgbClr val="FFFFFF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050"/>
                </a:pPr>
                <a:endParaRPr lang="it-IT"/>
              </a:p>
            </c:txPr>
            <c:showVal val="1"/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2013.0</c:v>
                </c:pt>
              </c:numCache>
            </c:numRef>
          </c:cat>
          <c:val>
            <c:numRef>
              <c:f>Foglio1!$C$2:$C$3</c:f>
              <c:numCache>
                <c:formatCode>0</c:formatCode>
                <c:ptCount val="2"/>
                <c:pt idx="0">
                  <c:v>97.0</c:v>
                </c:pt>
                <c:pt idx="1">
                  <c:v>107.0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Produzioni che hanno consultato la PG</c:v>
                </c:pt>
              </c:strCache>
            </c:strRef>
          </c:tx>
          <c:spPr>
            <a:gradFill flip="none" rotWithShape="1">
              <a:gsLst>
                <a:gs pos="0">
                  <a:srgbClr val="1CBB35"/>
                </a:gs>
                <a:gs pos="100000">
                  <a:schemeClr val="bg1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050"/>
                </a:pPr>
                <a:endParaRPr lang="it-IT"/>
              </a:p>
            </c:txPr>
            <c:showVal val="1"/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2013.0</c:v>
                </c:pt>
              </c:numCache>
            </c:numRef>
          </c:cat>
          <c:val>
            <c:numRef>
              <c:f>Foglio1!$D$2:$D$3</c:f>
              <c:numCache>
                <c:formatCode>0</c:formatCode>
                <c:ptCount val="2"/>
                <c:pt idx="0">
                  <c:v>133.0</c:v>
                </c:pt>
                <c:pt idx="1">
                  <c:v>174.0</c:v>
                </c:pt>
              </c:numCache>
            </c:numRef>
          </c:val>
        </c:ser>
        <c:dLbls>
          <c:showVal val="1"/>
        </c:dLbls>
        <c:axId val="651462488"/>
        <c:axId val="651465816"/>
      </c:barChart>
      <c:catAx>
        <c:axId val="651462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51465816"/>
        <c:crosses val="autoZero"/>
        <c:auto val="1"/>
        <c:lblAlgn val="ctr"/>
        <c:lblOffset val="100"/>
      </c:catAx>
      <c:valAx>
        <c:axId val="651465816"/>
        <c:scaling>
          <c:orientation val="minMax"/>
          <c:max val="900.0"/>
          <c:min val="0.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51462488"/>
        <c:crosses val="autoZero"/>
        <c:crossBetween val="between"/>
        <c:majorUnit val="100.0"/>
        <c:minorUnit val="1.0"/>
      </c:valAx>
    </c:plotArea>
    <c:legend>
      <c:legendPos val="b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>
        <c:manualLayout>
          <c:layoutTarget val="inner"/>
          <c:xMode val="edge"/>
          <c:yMode val="edge"/>
          <c:x val="0.161833061298513"/>
          <c:y val="0.029556135394604"/>
          <c:w val="0.822332245194051"/>
          <c:h val="0.576039222675141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FESR</c:v>
                </c:pt>
              </c:strCache>
            </c:strRef>
          </c:tx>
          <c:trendline>
            <c:spPr>
              <a:ln>
                <a:solidFill>
                  <a:schemeClr val="accent1"/>
                </a:solidFill>
              </a:ln>
            </c:spPr>
            <c:trendlineType val="poly"/>
            <c:order val="2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Foglio1!$B$2:$B$7</c:f>
              <c:numCache>
                <c:formatCode>_(\€* #,##0.00_);_(\€* \(#,##0.00\);_(\€* "-"??_);_(@_)</c:formatCode>
                <c:ptCount val="6"/>
                <c:pt idx="0">
                  <c:v>859208.0</c:v>
                </c:pt>
                <c:pt idx="1">
                  <c:v>3.092353E6</c:v>
                </c:pt>
                <c:pt idx="2">
                  <c:v>3.78825E6</c:v>
                </c:pt>
                <c:pt idx="3">
                  <c:v>6.120506E6</c:v>
                </c:pt>
                <c:pt idx="4">
                  <c:v>6.869166E6</c:v>
                </c:pt>
                <c:pt idx="5">
                  <c:v>7.420563E6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Dotazione soci</c:v>
                </c:pt>
              </c:strCache>
            </c:strRef>
          </c:tx>
          <c:trendline>
            <c:spPr>
              <a:ln>
                <a:solidFill>
                  <a:schemeClr val="accent2"/>
                </a:solidFill>
              </a:ln>
            </c:spPr>
            <c:trendlineType val="poly"/>
            <c:order val="2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Foglio1!$C$2:$C$7</c:f>
              <c:numCache>
                <c:formatCode>_(\€* #,##0.00_);_(\€* \(#,##0.00\);_(\€* "-"??_);_(@_)</c:formatCode>
                <c:ptCount val="6"/>
                <c:pt idx="0">
                  <c:v>854207.84</c:v>
                </c:pt>
                <c:pt idx="1">
                  <c:v>2.880745E6</c:v>
                </c:pt>
                <c:pt idx="2">
                  <c:v>2.00528723E6</c:v>
                </c:pt>
                <c:pt idx="3">
                  <c:v>2.00477873E6</c:v>
                </c:pt>
                <c:pt idx="4">
                  <c:v>1.49623938E6</c:v>
                </c:pt>
                <c:pt idx="5">
                  <c:v>1.95202733E6</c:v>
                </c:pt>
              </c:numCache>
            </c:numRef>
          </c:val>
        </c:ser>
        <c:ser>
          <c:idx val="4"/>
          <c:order val="2"/>
          <c:tx>
            <c:strRef>
              <c:f>Foglio1!$F$1</c:f>
              <c:strCache>
                <c:ptCount val="1"/>
                <c:pt idx="0">
                  <c:v>Film Funding</c:v>
                </c:pt>
              </c:strCache>
            </c:strRef>
          </c:tx>
          <c:trendline>
            <c:spPr>
              <a:ln>
                <a:solidFill>
                  <a:schemeClr val="accent5"/>
                </a:solidFill>
              </a:ln>
            </c:spPr>
            <c:trendlineType val="poly"/>
            <c:order val="2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Foglio1!$F$2:$F$7</c:f>
              <c:numCache>
                <c:formatCode>_(\€* #,##0.00_);_(\€* \(#,##0.00\);_(\€* "-"??_);_(@_)</c:formatCode>
                <c:ptCount val="6"/>
                <c:pt idx="0">
                  <c:v>100000.0</c:v>
                </c:pt>
                <c:pt idx="1">
                  <c:v>1.208804E6</c:v>
                </c:pt>
                <c:pt idx="2">
                  <c:v>1.24E6</c:v>
                </c:pt>
                <c:pt idx="3">
                  <c:v>1.126839E6</c:v>
                </c:pt>
                <c:pt idx="4">
                  <c:v>817402.0</c:v>
                </c:pt>
                <c:pt idx="5">
                  <c:v>1.85293637E6</c:v>
                </c:pt>
              </c:numCache>
            </c:numRef>
          </c:val>
        </c:ser>
        <c:ser>
          <c:idx val="2"/>
          <c:order val="3"/>
          <c:tx>
            <c:strRef>
              <c:f>Foglio1!$D$1</c:f>
              <c:strCache>
                <c:ptCount val="1"/>
                <c:pt idx="0">
                  <c:v>Costi complessivi</c:v>
                </c:pt>
              </c:strCache>
            </c:strRef>
          </c:tx>
          <c:trendline>
            <c:spPr>
              <a:ln>
                <a:solidFill>
                  <a:schemeClr val="accent3"/>
                </a:solidFill>
              </a:ln>
            </c:spPr>
            <c:trendlineType val="poly"/>
            <c:order val="2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Foglio1!$D$2:$D$7</c:f>
              <c:numCache>
                <c:formatCode>_(\€* #,##0.00_);_(\€* \(#,##0.00\);_(\€* "-"??_);_(@_)</c:formatCode>
                <c:ptCount val="6"/>
                <c:pt idx="0">
                  <c:v>376386.0</c:v>
                </c:pt>
                <c:pt idx="1">
                  <c:v>2.907808E6</c:v>
                </c:pt>
                <c:pt idx="2">
                  <c:v>3.191997E6</c:v>
                </c:pt>
                <c:pt idx="3">
                  <c:v>5.62524E6</c:v>
                </c:pt>
                <c:pt idx="4">
                  <c:v>6.961236E6</c:v>
                </c:pt>
                <c:pt idx="5">
                  <c:v>5.781286E6</c:v>
                </c:pt>
              </c:numCache>
            </c:numRef>
          </c:val>
        </c:ser>
        <c:ser>
          <c:idx val="3"/>
          <c:order val="4"/>
          <c:tx>
            <c:strRef>
              <c:f>Foglio1!$E$1</c:f>
              <c:strCache>
                <c:ptCount val="1"/>
                <c:pt idx="0">
                  <c:v>Avanzi di gestione</c:v>
                </c:pt>
              </c:strCache>
            </c:strRef>
          </c:tx>
          <c:trendline>
            <c:spPr>
              <a:ln>
                <a:solidFill>
                  <a:schemeClr val="accent4"/>
                </a:solidFill>
              </a:ln>
            </c:spPr>
            <c:trendlineType val="poly"/>
            <c:order val="2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Foglio1!$E$2:$E$7</c:f>
              <c:numCache>
                <c:formatCode>_(\€* #,##0.00_);_(\€* \(#,##0.00\);_(\€* "-"??_);_(@_)</c:formatCode>
                <c:ptCount val="6"/>
                <c:pt idx="0">
                  <c:v>490164.0</c:v>
                </c:pt>
                <c:pt idx="1">
                  <c:v>197190.0</c:v>
                </c:pt>
                <c:pt idx="2">
                  <c:v>677279.0</c:v>
                </c:pt>
                <c:pt idx="3">
                  <c:v>493367.0</c:v>
                </c:pt>
                <c:pt idx="4">
                  <c:v>191427.0</c:v>
                </c:pt>
                <c:pt idx="5">
                  <c:v>2.45798E6</c:v>
                </c:pt>
              </c:numCache>
            </c:numRef>
          </c:val>
        </c:ser>
        <c:axId val="579764968"/>
        <c:axId val="579767944"/>
      </c:barChart>
      <c:catAx>
        <c:axId val="579764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79767944"/>
        <c:crosses val="autoZero"/>
        <c:auto val="1"/>
        <c:lblAlgn val="ctr"/>
        <c:lblOffset val="100"/>
      </c:catAx>
      <c:valAx>
        <c:axId val="579767944"/>
        <c:scaling>
          <c:orientation val="minMax"/>
          <c:max val="8.5E6"/>
          <c:min val="0.0"/>
        </c:scaling>
        <c:axPos val="l"/>
        <c:majorGridlines/>
        <c:numFmt formatCode="_(\€* #,##0.00_);_(\€* \(#,##0.00\);_(\€* &quot;-&quot;??_);_(@_)" sourceLinked="1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579764968"/>
        <c:crosses val="autoZero"/>
        <c:crossBetween val="between"/>
        <c:minorUnit val="100000.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>
        <c:manualLayout>
          <c:layoutTarget val="inner"/>
          <c:xMode val="edge"/>
          <c:yMode val="edge"/>
          <c:x val="0.161833061298513"/>
          <c:y val="0.0170777924824095"/>
          <c:w val="0.79066285817918"/>
          <c:h val="0.579670927523597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FESR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trendline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rendlineType val="movingAvg"/>
            <c:period val="2"/>
          </c:trendline>
          <c:cat>
            <c:numRef>
              <c:f>Foglio1!$A$2:$A$2</c:f>
              <c:numCache>
                <c:formatCode>General</c:formatCode>
                <c:ptCount val="1"/>
                <c:pt idx="0">
                  <c:v>2013.0</c:v>
                </c:pt>
              </c:numCache>
            </c:numRef>
          </c:cat>
          <c:val>
            <c:numRef>
              <c:f>Foglio1!$B$2:$B$2</c:f>
              <c:numCache>
                <c:formatCode>_(\€* #,##0.00_);_(\€* \(#,##0.00\);_(\€* "-"??_);_(@_)</c:formatCode>
                <c:ptCount val="1"/>
                <c:pt idx="0">
                  <c:v>8.238184E6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Dotazione soci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trendline>
            <c:spPr>
              <a:ln>
                <a:solidFill>
                  <a:schemeClr val="accent2"/>
                </a:solidFill>
              </a:ln>
            </c:spPr>
            <c:trendlineType val="movingAvg"/>
            <c:period val="2"/>
          </c:trendline>
          <c:cat>
            <c:numRef>
              <c:f>Foglio1!$A$2:$A$2</c:f>
              <c:numCache>
                <c:formatCode>General</c:formatCode>
                <c:ptCount val="1"/>
                <c:pt idx="0">
                  <c:v>2013.0</c:v>
                </c:pt>
              </c:numCache>
            </c:numRef>
          </c:cat>
          <c:val>
            <c:numRef>
              <c:f>Foglio1!$C$2:$C$2</c:f>
              <c:numCache>
                <c:formatCode>_(\€* #,##0.00_);_(\€* \(#,##0.00\);_(\€* "-"??_);_(@_)</c:formatCode>
                <c:ptCount val="1"/>
                <c:pt idx="0">
                  <c:v>1.48281875E6</c:v>
                </c:pt>
              </c:numCache>
            </c:numRef>
          </c:val>
        </c:ser>
        <c:ser>
          <c:idx val="4"/>
          <c:order val="2"/>
          <c:tx>
            <c:strRef>
              <c:f>Foglio1!$F$1</c:f>
              <c:strCache>
                <c:ptCount val="1"/>
                <c:pt idx="0">
                  <c:v>Film Funding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trendline>
            <c:spPr>
              <a:ln>
                <a:solidFill>
                  <a:schemeClr val="accent5"/>
                </a:solidFill>
              </a:ln>
            </c:spPr>
            <c:trendlineType val="movingAvg"/>
            <c:period val="2"/>
          </c:trendline>
          <c:cat>
            <c:numRef>
              <c:f>Foglio1!$A$2:$A$2</c:f>
              <c:numCache>
                <c:formatCode>General</c:formatCode>
                <c:ptCount val="1"/>
                <c:pt idx="0">
                  <c:v>2013.0</c:v>
                </c:pt>
              </c:numCache>
            </c:numRef>
          </c:cat>
          <c:val>
            <c:numRef>
              <c:f>Foglio1!$F$2:$F$2</c:f>
              <c:numCache>
                <c:formatCode>_(\€* #,##0.00_);_(\€* \(#,##0.00\);_(\€* "-"??_);_(@_)</c:formatCode>
                <c:ptCount val="1"/>
                <c:pt idx="0">
                  <c:v>3.79E6</c:v>
                </c:pt>
              </c:numCache>
            </c:numRef>
          </c:val>
        </c:ser>
        <c:ser>
          <c:idx val="2"/>
          <c:order val="3"/>
          <c:tx>
            <c:strRef>
              <c:f>Foglio1!$D$1</c:f>
              <c:strCache>
                <c:ptCount val="1"/>
                <c:pt idx="0">
                  <c:v>Costi complessivi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trendline>
            <c:spPr>
              <a:ln>
                <a:solidFill>
                  <a:schemeClr val="accent3"/>
                </a:solidFill>
              </a:ln>
            </c:spPr>
            <c:trendlineType val="movingAvg"/>
            <c:period val="2"/>
          </c:trendline>
          <c:cat>
            <c:numRef>
              <c:f>Foglio1!$A$2:$A$2</c:f>
              <c:numCache>
                <c:formatCode>General</c:formatCode>
                <c:ptCount val="1"/>
                <c:pt idx="0">
                  <c:v>2013.0</c:v>
                </c:pt>
              </c:numCache>
            </c:numRef>
          </c:cat>
          <c:val>
            <c:numRef>
              <c:f>Foglio1!$D$2:$D$2</c:f>
              <c:numCache>
                <c:formatCode>_(\€* #,##0.00_);_(\€* \(#,##0.00\);_(\€* "-"??_);_(@_)</c:formatCode>
                <c:ptCount val="1"/>
                <c:pt idx="0">
                  <c:v>1.0515761E7</c:v>
                </c:pt>
              </c:numCache>
            </c:numRef>
          </c:val>
        </c:ser>
        <c:ser>
          <c:idx val="3"/>
          <c:order val="4"/>
          <c:tx>
            <c:strRef>
              <c:f>Foglio1!$E$1</c:f>
              <c:strCache>
                <c:ptCount val="1"/>
                <c:pt idx="0">
                  <c:v>Avanzi di gestione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</c:dLbls>
          <c:cat>
            <c:numRef>
              <c:f>Foglio1!$A$2:$A$2</c:f>
              <c:numCache>
                <c:formatCode>General</c:formatCode>
                <c:ptCount val="1"/>
                <c:pt idx="0">
                  <c:v>2013.0</c:v>
                </c:pt>
              </c:numCache>
            </c:numRef>
          </c:cat>
          <c:val>
            <c:numRef>
              <c:f>Foglio1!$E$2:$E$2</c:f>
              <c:numCache>
                <c:formatCode>_(\€* #,##0.00_);_(\€* \(#,##0.00\);_(\€* "-"??_);_(@_)</c:formatCode>
                <c:ptCount val="1"/>
                <c:pt idx="0">
                  <c:v>2.279508E6</c:v>
                </c:pt>
              </c:numCache>
            </c:numRef>
          </c:val>
        </c:ser>
        <c:dLbls>
          <c:showVal val="1"/>
        </c:dLbls>
        <c:axId val="651388808"/>
        <c:axId val="651385528"/>
      </c:barChart>
      <c:catAx>
        <c:axId val="651388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51385528"/>
        <c:crosses val="autoZero"/>
        <c:auto val="1"/>
        <c:lblAlgn val="ctr"/>
        <c:lblOffset val="100"/>
      </c:catAx>
      <c:valAx>
        <c:axId val="651385528"/>
        <c:scaling>
          <c:orientation val="minMax"/>
          <c:max val="1.2E7"/>
          <c:min val="0.0"/>
        </c:scaling>
        <c:axPos val="l"/>
        <c:majorGridlines/>
        <c:numFmt formatCode="_(\€* #,##0.00_);_(\€* \(#,##0.00\);_(\€* &quot;-&quot;??_);_(@_)" sourceLinked="1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651388808"/>
        <c:crosses val="autoZero"/>
        <c:crossBetween val="between"/>
        <c:majorUnit val="2.0E6"/>
        <c:minorUnit val="300000.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1400"/>
          </a:pPr>
          <a:endParaRPr lang="it-IT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0932261470109532"/>
          <c:y val="0.310491981866452"/>
          <c:w val="0.813547705978094"/>
          <c:h val="0.68823354943985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Ripartizione fonti di finanziamento AFC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000431091364976026"/>
                  <c:y val="0.073230647821377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0320848546166366"/>
                  <c:y val="0.19768847075963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00782716755377645"/>
                  <c:y val="-0.0388849867060015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191159327849382"/>
                  <c:y val="-0.038797888664288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0505692165574275"/>
                  <c:y val="0.0049870227217016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CatName val="1"/>
            <c:showPercent val="1"/>
            <c:showLeaderLines val="1"/>
          </c:dLbls>
          <c:cat>
            <c:strRef>
              <c:f>Foglio1!$A$2:$A$6</c:f>
              <c:strCache>
                <c:ptCount val="5"/>
                <c:pt idx="0">
                  <c:v>Fondi strutturali</c:v>
                </c:pt>
                <c:pt idx="1">
                  <c:v>Fondi provinciali</c:v>
                </c:pt>
                <c:pt idx="2">
                  <c:v>Fondi regionali</c:v>
                </c:pt>
                <c:pt idx="3">
                  <c:v>Amministrazioni comunali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0.73</c:v>
                </c:pt>
                <c:pt idx="1">
                  <c:v>0.05</c:v>
                </c:pt>
                <c:pt idx="2">
                  <c:v>0.19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2012</c:v>
                </c:pt>
              </c:strCache>
            </c:strRef>
          </c:tx>
          <c:spPr>
            <a:gradFill flip="none" rotWithShape="1">
              <a:gsLst>
                <a:gs pos="40000">
                  <a:srgbClr val="F7CA30"/>
                </a:gs>
                <a:gs pos="100000">
                  <a:srgbClr val="FFFFFF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Foglio1!$A$2:$A$10</c:f>
              <c:strCache>
                <c:ptCount val="9"/>
                <c:pt idx="0">
                  <c:v>Cortometraggi</c:v>
                </c:pt>
                <c:pt idx="1">
                  <c:v>Documentari</c:v>
                </c:pt>
                <c:pt idx="2">
                  <c:v>Videoclip</c:v>
                </c:pt>
                <c:pt idx="3">
                  <c:v>Lungometraggi</c:v>
                </c:pt>
                <c:pt idx="4">
                  <c:v>Programmi TV</c:v>
                </c:pt>
                <c:pt idx="5">
                  <c:v>Serie TV</c:v>
                </c:pt>
                <c:pt idx="6">
                  <c:v>Serie Web</c:v>
                </c:pt>
                <c:pt idx="7">
                  <c:v>Spot</c:v>
                </c:pt>
                <c:pt idx="8">
                  <c:v>Web Movie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9.0</c:v>
                </c:pt>
                <c:pt idx="1">
                  <c:v>6.0</c:v>
                </c:pt>
                <c:pt idx="2">
                  <c:v>6.0</c:v>
                </c:pt>
                <c:pt idx="3">
                  <c:v>11.0</c:v>
                </c:pt>
                <c:pt idx="4">
                  <c:v>3.0</c:v>
                </c:pt>
                <c:pt idx="5">
                  <c:v>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2013</c:v>
                </c:pt>
              </c:strCache>
            </c:strRef>
          </c:tx>
          <c:spPr>
            <a:gradFill flip="none" rotWithShape="1">
              <a:gsLst>
                <a:gs pos="40000">
                  <a:srgbClr val="1CBB35"/>
                </a:gs>
                <a:gs pos="100000">
                  <a:srgbClr val="FFFFFF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</c:dLbls>
          <c:cat>
            <c:strRef>
              <c:f>Foglio1!$A$2:$A$10</c:f>
              <c:strCache>
                <c:ptCount val="9"/>
                <c:pt idx="0">
                  <c:v>Cortometraggi</c:v>
                </c:pt>
                <c:pt idx="1">
                  <c:v>Documentari</c:v>
                </c:pt>
                <c:pt idx="2">
                  <c:v>Videoclip</c:v>
                </c:pt>
                <c:pt idx="3">
                  <c:v>Lungometraggi</c:v>
                </c:pt>
                <c:pt idx="4">
                  <c:v>Programmi TV</c:v>
                </c:pt>
                <c:pt idx="5">
                  <c:v>Serie TV</c:v>
                </c:pt>
                <c:pt idx="6">
                  <c:v>Serie Web</c:v>
                </c:pt>
                <c:pt idx="7">
                  <c:v>Spot</c:v>
                </c:pt>
                <c:pt idx="8">
                  <c:v>Web Movie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10.0</c:v>
                </c:pt>
                <c:pt idx="1">
                  <c:v>8.0</c:v>
                </c:pt>
                <c:pt idx="2">
                  <c:v>5.0</c:v>
                </c:pt>
                <c:pt idx="3">
                  <c:v>19.0</c:v>
                </c:pt>
                <c:pt idx="4">
                  <c:v>8.0</c:v>
                </c:pt>
                <c:pt idx="5">
                  <c:v>2.0</c:v>
                </c:pt>
                <c:pt idx="6">
                  <c:v>1.0</c:v>
                </c:pt>
                <c:pt idx="7">
                  <c:v>2.0</c:v>
                </c:pt>
                <c:pt idx="8">
                  <c:v>1.0</c:v>
                </c:pt>
              </c:numCache>
            </c:numRef>
          </c:val>
        </c:ser>
        <c:dLbls>
          <c:showVal val="1"/>
        </c:dLbls>
        <c:axId val="579672648"/>
        <c:axId val="579675832"/>
      </c:barChart>
      <c:catAx>
        <c:axId val="579672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79675832"/>
        <c:crosses val="autoZero"/>
        <c:auto val="1"/>
        <c:lblAlgn val="ctr"/>
        <c:lblOffset val="100"/>
      </c:catAx>
      <c:valAx>
        <c:axId val="579675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79672648"/>
        <c:crosses val="autoZero"/>
        <c:crossBetween val="between"/>
        <c:majorUnit val="10.0"/>
      </c:valAx>
    </c:plotArea>
    <c:legend>
      <c:legendPos val="b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Contributi stanziati</c:v>
                </c:pt>
              </c:strCache>
            </c:strRef>
          </c:tx>
          <c:spPr>
            <a:gradFill flip="none" rotWithShape="1">
              <a:gsLst>
                <a:gs pos="40000">
                  <a:schemeClr val="accent1"/>
                </a:gs>
                <a:gs pos="100000">
                  <a:prstClr val="white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Cortometraggi</c:v>
                </c:pt>
                <c:pt idx="1">
                  <c:v>Documentari</c:v>
                </c:pt>
                <c:pt idx="2">
                  <c:v>Videoclip</c:v>
                </c:pt>
                <c:pt idx="3">
                  <c:v>Programmi TV</c:v>
                </c:pt>
                <c:pt idx="4">
                  <c:v>Serie Web</c:v>
                </c:pt>
                <c:pt idx="5">
                  <c:v>Spot</c:v>
                </c:pt>
                <c:pt idx="6">
                  <c:v>Web Movie</c:v>
                </c:pt>
              </c:strCache>
            </c:strRef>
          </c:cat>
          <c:val>
            <c:numRef>
              <c:f>Foglio1!$B$2:$B$8</c:f>
              <c:numCache>
                <c:formatCode>\€#,##0.00</c:formatCode>
                <c:ptCount val="7"/>
                <c:pt idx="0">
                  <c:v>137697.0</c:v>
                </c:pt>
                <c:pt idx="1">
                  <c:v>58920.0</c:v>
                </c:pt>
                <c:pt idx="2">
                  <c:v>10075.0</c:v>
                </c:pt>
                <c:pt idx="3">
                  <c:v>16180.0</c:v>
                </c:pt>
                <c:pt idx="4">
                  <c:v>7625.0</c:v>
                </c:pt>
                <c:pt idx="5">
                  <c:v>0.0</c:v>
                </c:pt>
                <c:pt idx="6">
                  <c:v>9724.0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Impatti</c:v>
                </c:pt>
              </c:strCache>
            </c:strRef>
          </c:tx>
          <c:spPr>
            <a:gradFill flip="none" rotWithShape="1">
              <a:gsLst>
                <a:gs pos="40000">
                  <a:srgbClr val="E92C1C"/>
                </a:gs>
                <a:gs pos="100000">
                  <a:prstClr val="white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Cortometraggi</c:v>
                </c:pt>
                <c:pt idx="1">
                  <c:v>Documentari</c:v>
                </c:pt>
                <c:pt idx="2">
                  <c:v>Videoclip</c:v>
                </c:pt>
                <c:pt idx="3">
                  <c:v>Programmi TV</c:v>
                </c:pt>
                <c:pt idx="4">
                  <c:v>Serie Web</c:v>
                </c:pt>
                <c:pt idx="5">
                  <c:v>Spot</c:v>
                </c:pt>
                <c:pt idx="6">
                  <c:v>Web Movie</c:v>
                </c:pt>
              </c:strCache>
            </c:strRef>
          </c:cat>
          <c:val>
            <c:numRef>
              <c:f>Foglio1!$C$2:$C$8</c:f>
              <c:numCache>
                <c:formatCode>\€#,##0.00</c:formatCode>
                <c:ptCount val="7"/>
                <c:pt idx="0">
                  <c:v>278941.25</c:v>
                </c:pt>
                <c:pt idx="1">
                  <c:v>153421.0</c:v>
                </c:pt>
                <c:pt idx="2">
                  <c:v>25188.0</c:v>
                </c:pt>
                <c:pt idx="3">
                  <c:v>40451.0</c:v>
                </c:pt>
                <c:pt idx="4">
                  <c:v>38125.0</c:v>
                </c:pt>
                <c:pt idx="5">
                  <c:v>0.0</c:v>
                </c:pt>
                <c:pt idx="6">
                  <c:v>31800.0</c:v>
                </c:pt>
              </c:numCache>
            </c:numRef>
          </c:val>
        </c:ser>
        <c:dLbls>
          <c:showVal val="1"/>
        </c:dLbls>
        <c:axId val="691439656"/>
        <c:axId val="691442840"/>
      </c:barChart>
      <c:catAx>
        <c:axId val="691439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91442840"/>
        <c:crosses val="autoZero"/>
        <c:auto val="1"/>
        <c:lblAlgn val="ctr"/>
        <c:lblOffset val="100"/>
      </c:catAx>
      <c:valAx>
        <c:axId val="691442840"/>
        <c:scaling>
          <c:orientation val="minMax"/>
        </c:scaling>
        <c:axPos val="l"/>
        <c:majorGridlines/>
        <c:numFmt formatCode="\€#,##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91439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Contributi stanziati</c:v>
                </c:pt>
              </c:strCache>
            </c:strRef>
          </c:tx>
          <c:spPr>
            <a:gradFill flip="none" rotWithShape="1">
              <a:gsLst>
                <a:gs pos="40000">
                  <a:srgbClr val="4F81BD"/>
                </a:gs>
                <a:gs pos="100000">
                  <a:prstClr val="white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Val val="1"/>
          </c:dLbls>
          <c:cat>
            <c:strRef>
              <c:f>Foglio1!$A$2:$A$3</c:f>
              <c:strCache>
                <c:ptCount val="2"/>
                <c:pt idx="0">
                  <c:v>Lungometraggi</c:v>
                </c:pt>
                <c:pt idx="1">
                  <c:v>Serie TV</c:v>
                </c:pt>
              </c:strCache>
            </c:strRef>
          </c:cat>
          <c:val>
            <c:numRef>
              <c:f>Foglio1!$B$2:$B$3</c:f>
              <c:numCache>
                <c:formatCode>\€#,##0.00</c:formatCode>
                <c:ptCount val="2"/>
                <c:pt idx="0">
                  <c:v>1.764017E6</c:v>
                </c:pt>
                <c:pt idx="1">
                  <c:v>450000.0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Impatti</c:v>
                </c:pt>
              </c:strCache>
            </c:strRef>
          </c:tx>
          <c:spPr>
            <a:gradFill flip="none" rotWithShape="1">
              <a:gsLst>
                <a:gs pos="40000">
                  <a:srgbClr val="E92C1C"/>
                </a:gs>
                <a:gs pos="100000">
                  <a:prstClr val="white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Val val="1"/>
          </c:dLbls>
          <c:cat>
            <c:strRef>
              <c:f>Foglio1!$A$2:$A$3</c:f>
              <c:strCache>
                <c:ptCount val="2"/>
                <c:pt idx="0">
                  <c:v>Lungometraggi</c:v>
                </c:pt>
                <c:pt idx="1">
                  <c:v>Serie TV</c:v>
                </c:pt>
              </c:strCache>
            </c:strRef>
          </c:cat>
          <c:val>
            <c:numRef>
              <c:f>Foglio1!$C$2:$C$3</c:f>
              <c:numCache>
                <c:formatCode>\€#,##0.00</c:formatCode>
                <c:ptCount val="2"/>
                <c:pt idx="0">
                  <c:v>7.874838E6</c:v>
                </c:pt>
                <c:pt idx="1">
                  <c:v>2.035076E6</c:v>
                </c:pt>
              </c:numCache>
            </c:numRef>
          </c:val>
        </c:ser>
        <c:dLbls>
          <c:showVal val="1"/>
        </c:dLbls>
        <c:axId val="691491896"/>
        <c:axId val="691495080"/>
      </c:barChart>
      <c:catAx>
        <c:axId val="691491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91495080"/>
        <c:crosses val="autoZero"/>
        <c:auto val="1"/>
        <c:lblAlgn val="ctr"/>
        <c:lblOffset val="100"/>
      </c:catAx>
      <c:valAx>
        <c:axId val="691495080"/>
        <c:scaling>
          <c:orientation val="minMax"/>
          <c:max val="8.0E6"/>
        </c:scaling>
        <c:axPos val="l"/>
        <c:majorGridlines/>
        <c:numFmt formatCode="\€#,##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91491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1800"/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 contributi e impatti 2013</c:v>
                </c:pt>
              </c:strCache>
            </c:strRef>
          </c:tx>
          <c:spPr>
            <a:gradFill flip="none" rotWithShape="1">
              <a:gsLst>
                <a:gs pos="0">
                  <a:srgbClr val="E92C1C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</c:spPr>
          <c:explosion val="25"/>
          <c:dPt>
            <c:idx val="0"/>
            <c:spPr>
              <a:gradFill flip="none" rotWithShape="1">
                <a:gsLst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1"/>
            <c:spPr>
              <a:gradFill flip="none" rotWithShape="1">
                <a:gsLst>
                  <a:gs pos="50000">
                    <a:srgbClr val="E92C1C"/>
                  </a:gs>
                  <a:gs pos="10000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0"/>
              <c:layout>
                <c:manualLayout>
                  <c:x val="0.0849080174393001"/>
                  <c:y val="-0.034314960629921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Val val="1"/>
            </c:dLbl>
            <c:dLbl>
              <c:idx val="1"/>
              <c:layout>
                <c:manualLayout>
                  <c:x val="-0.0622177441283316"/>
                  <c:y val="-0.0323216043307087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Val val="1"/>
            </c:dLbl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Val val="1"/>
            <c:showLeaderLines val="1"/>
          </c:dLbls>
          <c:cat>
            <c:strRef>
              <c:f>Foglio1!$A$2:$A$3</c:f>
              <c:strCache>
                <c:ptCount val="2"/>
                <c:pt idx="0">
                  <c:v>Contributi stanziati</c:v>
                </c:pt>
                <c:pt idx="1">
                  <c:v>Impatti</c:v>
                </c:pt>
              </c:strCache>
            </c:strRef>
          </c:cat>
          <c:val>
            <c:numRef>
              <c:f>Foglio1!$B$2:$B$3</c:f>
              <c:numCache>
                <c:formatCode>\€#,##0.00</c:formatCode>
                <c:ptCount val="2"/>
                <c:pt idx="0">
                  <c:v>2.454238E6</c:v>
                </c:pt>
                <c:pt idx="1">
                  <c:v>1.047784025E7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Contributi stanziati</c:v>
                </c:pt>
              </c:strCache>
            </c:strRef>
          </c:tx>
          <c:spPr>
            <a:gradFill flip="none" rotWithShape="1">
              <a:gsLst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050"/>
                </a:pPr>
                <a:endParaRPr lang="it-IT"/>
              </a:p>
            </c:txPr>
            <c:showVal val="1"/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2013.0</c:v>
                </c:pt>
              </c:numCache>
            </c:numRef>
          </c:cat>
          <c:val>
            <c:numRef>
              <c:f>Foglio1!$B$2:$B$3</c:f>
              <c:numCache>
                <c:formatCode>\€#,##0.00</c:formatCode>
                <c:ptCount val="2"/>
                <c:pt idx="0">
                  <c:v>1.139032E6</c:v>
                </c:pt>
                <c:pt idx="1">
                  <c:v>2.454238E6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Impatti</c:v>
                </c:pt>
              </c:strCache>
            </c:strRef>
          </c:tx>
          <c:spPr>
            <a:gradFill flip="none" rotWithShape="1">
              <a:gsLst>
                <a:gs pos="50000">
                  <a:srgbClr val="E92C1C"/>
                </a:gs>
                <a:gs pos="100000">
                  <a:srgbClr val="FFFFFF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050"/>
                </a:pPr>
                <a:endParaRPr lang="it-IT"/>
              </a:p>
            </c:txPr>
            <c:showVal val="1"/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2013.0</c:v>
                </c:pt>
              </c:numCache>
            </c:numRef>
          </c:cat>
          <c:val>
            <c:numRef>
              <c:f>Foglio1!$C$2:$C$3</c:f>
              <c:numCache>
                <c:formatCode>\€#,##0.00</c:formatCode>
                <c:ptCount val="2"/>
                <c:pt idx="0">
                  <c:v>4.018141E6</c:v>
                </c:pt>
                <c:pt idx="1">
                  <c:v>1.047784025E7</c:v>
                </c:pt>
              </c:numCache>
            </c:numRef>
          </c:val>
        </c:ser>
        <c:dLbls>
          <c:showVal val="1"/>
        </c:dLbls>
        <c:axId val="691590792"/>
        <c:axId val="691594056"/>
      </c:barChart>
      <c:catAx>
        <c:axId val="691590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91594056"/>
        <c:crosses val="autoZero"/>
        <c:auto val="1"/>
        <c:lblAlgn val="ctr"/>
        <c:lblOffset val="100"/>
      </c:catAx>
      <c:valAx>
        <c:axId val="691594056"/>
        <c:scaling>
          <c:orientation val="minMax"/>
          <c:max val="1.1E7"/>
          <c:min val="0.0"/>
        </c:scaling>
        <c:axPos val="l"/>
        <c:majorGridlines/>
        <c:numFmt formatCode="\€#,##0.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91590792"/>
        <c:crosses val="autoZero"/>
        <c:crossBetween val="between"/>
        <c:majorUnit val="2.5E6"/>
      </c:valAx>
    </c:plotArea>
    <c:legend>
      <c:legendPos val="b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1800"/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Dati economici per giorno</c:v>
                </c:pt>
              </c:strCache>
            </c:strRef>
          </c:tx>
          <c:spPr>
            <a:gradFill flip="none" rotWithShape="1">
              <a:gsLst>
                <a:gs pos="0">
                  <a:srgbClr val="E92C1C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</c:spPr>
          <c:explosion val="25"/>
          <c:dPt>
            <c:idx val="0"/>
            <c:spPr>
              <a:gradFill flip="none" rotWithShape="1">
                <a:gsLst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1"/>
            <c:spPr>
              <a:gradFill flip="none" rotWithShape="1">
                <a:gsLst>
                  <a:gs pos="50000">
                    <a:srgbClr val="E92C1C"/>
                  </a:gs>
                  <a:gs pos="10000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0"/>
              <c:layout>
                <c:manualLayout>
                  <c:x val="0.0849080174393001"/>
                  <c:y val="-0.034314960629921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Val val="1"/>
            </c:dLbl>
            <c:dLbl>
              <c:idx val="1"/>
              <c:layout>
                <c:manualLayout>
                  <c:x val="-0.0622177441283316"/>
                  <c:y val="-0.0323216043307087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Val val="1"/>
            </c:dLbl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Val val="1"/>
            <c:showLeaderLines val="1"/>
          </c:dLbls>
          <c:cat>
            <c:strRef>
              <c:f>Foglio1!$A$2:$A$3</c:f>
              <c:strCache>
                <c:ptCount val="2"/>
                <c:pt idx="0">
                  <c:v>Contributi stanziati</c:v>
                </c:pt>
                <c:pt idx="1">
                  <c:v>Impatti</c:v>
                </c:pt>
              </c:strCache>
            </c:strRef>
          </c:cat>
          <c:val>
            <c:numRef>
              <c:f>Foglio1!$B$2:$B$3</c:f>
              <c:numCache>
                <c:formatCode>\€#,##0.00</c:formatCode>
                <c:ptCount val="2"/>
                <c:pt idx="0">
                  <c:v>6723.94</c:v>
                </c:pt>
                <c:pt idx="1">
                  <c:v>28706.41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Giornate di riprese</c:v>
                </c:pt>
              </c:strCache>
            </c:strRef>
          </c:tx>
          <c:spPr>
            <a:gradFill flip="none" rotWithShape="1">
              <a:gsLst>
                <a:gs pos="40000">
                  <a:srgbClr val="E92C1C"/>
                </a:gs>
                <a:gs pos="100000">
                  <a:srgbClr val="FFFFFF"/>
                </a:gs>
              </a:gsLst>
              <a:lin ang="5400000" scaled="0"/>
              <a:tileRect/>
            </a:gradFill>
          </c:spPr>
          <c:dLbls>
            <c:txPr>
              <a:bodyPr/>
              <a:lstStyle/>
              <a:p>
                <a:pPr>
                  <a:defRPr sz="1050"/>
                </a:pPr>
                <a:endParaRPr lang="it-IT"/>
              </a:p>
            </c:txPr>
            <c:showVal val="1"/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2012.0</c:v>
                </c:pt>
                <c:pt idx="1">
                  <c:v>2013.0</c:v>
                </c:pt>
              </c:numCache>
            </c:numRef>
          </c:cat>
          <c:val>
            <c:numRef>
              <c:f>Foglio1!$B$2:$B$3</c:f>
              <c:numCache>
                <c:formatCode>0</c:formatCode>
                <c:ptCount val="2"/>
                <c:pt idx="0">
                  <c:v>376.0</c:v>
                </c:pt>
                <c:pt idx="1">
                  <c:v>747.0</c:v>
                </c:pt>
              </c:numCache>
            </c:numRef>
          </c:val>
        </c:ser>
        <c:dLbls>
          <c:showVal val="1"/>
        </c:dLbls>
        <c:axId val="691685848"/>
        <c:axId val="691689096"/>
      </c:barChart>
      <c:catAx>
        <c:axId val="691685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91689096"/>
        <c:crosses val="autoZero"/>
        <c:auto val="1"/>
        <c:lblAlgn val="ctr"/>
        <c:lblOffset val="100"/>
      </c:catAx>
      <c:valAx>
        <c:axId val="691689096"/>
        <c:scaling>
          <c:orientation val="minMax"/>
          <c:max val="800.0"/>
          <c:min val="0.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91685848"/>
        <c:crosses val="autoZero"/>
        <c:crossBetween val="between"/>
        <c:majorUnit val="100.0"/>
        <c:minorUnit val="100.0"/>
      </c:valAx>
    </c:plotArea>
    <c:legend>
      <c:legendPos val="b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1800"/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Production Guide</c:v>
                </c:pt>
              </c:strCache>
            </c:strRef>
          </c:tx>
          <c:spPr>
            <a:gradFill flip="none" rotWithShape="1">
              <a:gsLst>
                <a:gs pos="0">
                  <a:srgbClr val="E92C1C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</c:spPr>
          <c:explosion val="25"/>
          <c:dPt>
            <c:idx val="0"/>
            <c:spPr>
              <a:gradFill flip="none" rotWithShape="1">
                <a:gsLst>
                  <a:gs pos="40000">
                    <a:srgbClr val="1F497D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1"/>
            <c:spPr>
              <a:gradFill flip="none" rotWithShape="1">
                <a:gsLst>
                  <a:gs pos="40000">
                    <a:srgbClr val="E92C1C"/>
                  </a:gs>
                  <a:gs pos="10000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2"/>
            <c:spPr>
              <a:gradFill flip="none" rotWithShape="1">
                <a:gsLst>
                  <a:gs pos="40000">
                    <a:srgbClr val="1CBB35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Lbls>
            <c:dLbl>
              <c:idx val="0"/>
              <c:layout>
                <c:manualLayout>
                  <c:x val="0.0849080174393001"/>
                  <c:y val="-0.0343149606299213"/>
                </c:manualLayout>
              </c:layout>
              <c:showVal val="1"/>
            </c:dLbl>
            <c:dLbl>
              <c:idx val="1"/>
              <c:layout>
                <c:manualLayout>
                  <c:x val="-0.0622177441283316"/>
                  <c:y val="-0.0323216043307087"/>
                </c:manualLayout>
              </c:layout>
              <c:showVal val="1"/>
            </c:dLbl>
            <c:dLbl>
              <c:idx val="2"/>
              <c:layout>
                <c:manualLayout>
                  <c:x val="-0.016265011842822"/>
                  <c:y val="-0.015307533283014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it-IT"/>
              </a:p>
            </c:txPr>
            <c:showVal val="1"/>
            <c:showLeaderLines val="1"/>
          </c:dLbls>
          <c:cat>
            <c:strRef>
              <c:f>Foglio1!$A$2:$A$4</c:f>
              <c:strCache>
                <c:ptCount val="3"/>
                <c:pt idx="0">
                  <c:v>Professionisti</c:v>
                </c:pt>
                <c:pt idx="1">
                  <c:v>Aziende</c:v>
                </c:pt>
                <c:pt idx="2">
                  <c:v>Produzioni che hanno consultato la PG</c:v>
                </c:pt>
              </c:strCache>
            </c:strRef>
          </c:cat>
          <c:val>
            <c:numRef>
              <c:f>Foglio1!$B$2:$B$4</c:f>
              <c:numCache>
                <c:formatCode>0</c:formatCode>
                <c:ptCount val="3"/>
                <c:pt idx="0">
                  <c:v>807.0</c:v>
                </c:pt>
                <c:pt idx="1">
                  <c:v>107.0</c:v>
                </c:pt>
                <c:pt idx="2">
                  <c:v>174.0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38501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D353-6092-674B-8D53-BC1198B386A9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D228-3C28-434A-A177-59605862BCD1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D296-46F2-AC42-A4DC-A11A4EFF4381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EC7E-32C7-6944-979E-6624FE81A8CA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28B6-CC71-EF45-BBBC-082B4B94DCB1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44F9-96E5-874C-9806-F7F43B8E7A09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DBD2-7638-7F4A-931D-58C171B253B5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180C-54A3-EC4A-89BF-E593550B3922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3672420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342D-C1A2-D84F-A6AA-FDB008992753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521A-854B-3E42-B1DD-3E8D943DE8A9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00126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00126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10E3-E4D9-7B48-A898-98A0F56DCBC6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AF61-9A9C-2344-BF15-234B35A410BB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8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6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38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812397"/>
            <a:ext cx="4041776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207D-7781-294C-B8B2-DE199C84AAD6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1868-386F-0D44-93A4-76D0ADEE4D2E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3938-EC23-2A48-96E3-20A2CB64A5D3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83F4-3878-654A-B484-2184233758E1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4F5A-2587-184B-968A-5CF74D75878D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9A4E-D1C8-B84A-AAC5-034ED1DE63AA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4" cy="3909220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1000"/>
            </a:lvl4pPr>
            <a:lvl5pPr marL="1828709" indent="0">
              <a:buNone/>
              <a:defRPr sz="1000"/>
            </a:lvl5pPr>
            <a:lvl6pPr marL="2285885" indent="0">
              <a:buNone/>
              <a:defRPr sz="1000"/>
            </a:lvl6pPr>
            <a:lvl7pPr marL="2743062" indent="0">
              <a:buNone/>
              <a:defRPr sz="1000"/>
            </a:lvl7pPr>
            <a:lvl8pPr marL="3200238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9A89-622F-754E-A31F-AEB625611F90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841A-7DB9-174E-8F2D-31F980BB6A95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5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9" indent="0">
              <a:buNone/>
              <a:defRPr sz="2000"/>
            </a:lvl5pPr>
            <a:lvl6pPr marL="2285885" indent="0">
              <a:buNone/>
              <a:defRPr sz="2000"/>
            </a:lvl6pPr>
            <a:lvl7pPr marL="2743062" indent="0">
              <a:buNone/>
              <a:defRPr sz="2000"/>
            </a:lvl7pPr>
            <a:lvl8pPr marL="3200238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1000"/>
            </a:lvl4pPr>
            <a:lvl5pPr marL="1828709" indent="0">
              <a:buNone/>
              <a:defRPr sz="1000"/>
            </a:lvl5pPr>
            <a:lvl6pPr marL="2285885" indent="0">
              <a:buNone/>
              <a:defRPr sz="1000"/>
            </a:lvl6pPr>
            <a:lvl7pPr marL="2743062" indent="0">
              <a:buNone/>
              <a:defRPr sz="1000"/>
            </a:lvl7pPr>
            <a:lvl8pPr marL="3200238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3BA5-A622-C044-9FAD-BC7CAC407034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92A1-50DF-8146-B25F-6195AEB5A151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335088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295900"/>
            <a:ext cx="2133600" cy="30480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 defTabSz="4571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E03802-8BBC-9C45-AF9C-3A1328148087}" type="datetime1">
              <a:rPr lang="it-IT"/>
              <a:pPr>
                <a:defRPr/>
              </a:pPr>
              <a:t>12-12-2013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295900"/>
            <a:ext cx="2895600" cy="30480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 defTabSz="4571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5900"/>
            <a:ext cx="2133600" cy="30480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 defTabSz="4571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518C91-4F49-2B44-B46B-18D64B7CEA39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77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53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30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09" algn="ctr" defTabSz="4571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73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!OLE_LINK1" TargetMode="External"/><Relationship Id="rId5" Type="http://schemas.openxmlformats.org/officeDocument/2006/relationships/oleObject" Target="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584200" y="1296426"/>
          <a:ext cx="6908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1377264" y="739807"/>
            <a:ext cx="618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Incremento giornate di riprese e dati occupazionali 2012 / 2013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462546" y="2452067"/>
            <a:ext cx="1457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GIORNATE </a:t>
            </a:r>
            <a:r>
              <a:rPr lang="it-IT" sz="1100" b="1" dirty="0" err="1" smtClean="0">
                <a:solidFill>
                  <a:prstClr val="black"/>
                </a:solidFill>
                <a:cs typeface="Arial"/>
              </a:rPr>
              <a:t>DI</a:t>
            </a: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 RIPRESE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2013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+99%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7" name="Freccia su 6"/>
          <p:cNvSpPr/>
          <p:nvPr/>
        </p:nvSpPr>
        <p:spPr>
          <a:xfrm>
            <a:off x="8039018" y="3328426"/>
            <a:ext cx="275037" cy="658737"/>
          </a:xfrm>
          <a:prstGeom prst="upArrow">
            <a:avLst/>
          </a:prstGeom>
          <a:gradFill flip="none" rotWithShape="1">
            <a:gsLst>
              <a:gs pos="40000">
                <a:srgbClr val="E92C1C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728133" y="944033"/>
          <a:ext cx="7704667" cy="446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584200" y="1296426"/>
          <a:ext cx="64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7122637" y="1296426"/>
            <a:ext cx="1134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PROFESSIONISTI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2013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+23%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Freccia su 5"/>
          <p:cNvSpPr/>
          <p:nvPr/>
        </p:nvSpPr>
        <p:spPr>
          <a:xfrm>
            <a:off x="8242226" y="1410785"/>
            <a:ext cx="275037" cy="658737"/>
          </a:xfrm>
          <a:prstGeom prst="up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138038" y="2405096"/>
            <a:ext cx="1104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AZIENDE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2013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+10%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" name="Freccia su 7"/>
          <p:cNvSpPr/>
          <p:nvPr/>
        </p:nvSpPr>
        <p:spPr>
          <a:xfrm>
            <a:off x="8242226" y="2520291"/>
            <a:ext cx="275037" cy="658737"/>
          </a:xfrm>
          <a:prstGeom prst="upArrow">
            <a:avLst/>
          </a:prstGeom>
          <a:gradFill flip="none" rotWithShape="1">
            <a:gsLst>
              <a:gs pos="40000">
                <a:srgbClr val="E92C1C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138038" y="3614803"/>
            <a:ext cx="1104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PRODUZIONI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2013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+31%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0" name="Freccia su 9"/>
          <p:cNvSpPr/>
          <p:nvPr/>
        </p:nvSpPr>
        <p:spPr>
          <a:xfrm>
            <a:off x="8242226" y="3729998"/>
            <a:ext cx="275037" cy="658737"/>
          </a:xfrm>
          <a:prstGeom prst="upArrow">
            <a:avLst/>
          </a:prstGeom>
          <a:gradFill flip="none" rotWithShape="1">
            <a:gsLst>
              <a:gs pos="40000">
                <a:srgbClr val="1CBB35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364704" y="739807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Incremento Production Guide 2012 / 2013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143933" y="956732"/>
          <a:ext cx="8822400" cy="475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tangolo 5"/>
          <p:cNvSpPr/>
          <p:nvPr/>
        </p:nvSpPr>
        <p:spPr>
          <a:xfrm>
            <a:off x="3703156" y="739807"/>
            <a:ext cx="153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Storico bilanci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321600" y="1253063"/>
          <a:ext cx="8822400" cy="44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tangolo 5"/>
          <p:cNvSpPr/>
          <p:nvPr/>
        </p:nvSpPr>
        <p:spPr>
          <a:xfrm>
            <a:off x="3217502" y="739807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Previsione bilancio 2013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rra-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487"/>
            <a:ext cx="9144000" cy="518160"/>
          </a:xfrm>
          <a:prstGeom prst="rect">
            <a:avLst/>
          </a:prstGeom>
          <a:effectLst/>
        </p:spPr>
      </p:pic>
      <p:sp>
        <p:nvSpPr>
          <p:cNvPr id="5" name="Rettangolo 4"/>
          <p:cNvSpPr/>
          <p:nvPr/>
        </p:nvSpPr>
        <p:spPr>
          <a:xfrm>
            <a:off x="471889" y="979681"/>
            <a:ext cx="4119299" cy="369332"/>
          </a:xfrm>
          <a:prstGeom prst="rect">
            <a:avLst/>
          </a:prstGeom>
          <a:effectLst>
            <a:outerShdw blurRad="12700" dist="25400" dir="2700000" algn="br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schemeClr val="bg1"/>
                </a:solidFill>
                <a:cs typeface="Arial"/>
              </a:rPr>
              <a:t>FONDI EUROPEI </a:t>
            </a:r>
            <a:r>
              <a:rPr lang="it-IT" b="1" dirty="0" err="1" smtClean="0">
                <a:solidFill>
                  <a:schemeClr val="bg1"/>
                </a:solidFill>
                <a:cs typeface="Arial"/>
              </a:rPr>
              <a:t>DI</a:t>
            </a:r>
            <a:r>
              <a:rPr lang="it-IT" b="1" dirty="0" smtClean="0">
                <a:solidFill>
                  <a:schemeClr val="bg1"/>
                </a:solidFill>
                <a:cs typeface="Arial"/>
              </a:rPr>
              <a:t> SVILUPPO REGIONALE</a:t>
            </a:r>
            <a:endParaRPr lang="it-IT" b="1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4292600" y="1981199"/>
          <a:ext cx="4546600" cy="303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38667" y="1981199"/>
            <a:ext cx="395393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Un investimento sull’industria e la promozione audiovisiva reso possibile grazie al lavoro della </a:t>
            </a:r>
            <a:r>
              <a:rPr lang="it-IT" sz="1600" b="1" dirty="0" smtClean="0"/>
              <a:t>Regione Puglia</a:t>
            </a:r>
            <a:r>
              <a:rPr lang="it-IT" sz="1600" dirty="0" smtClean="0"/>
              <a:t> che ha inserito nell’obiettivo convergenza le linee di finanziamento alla </a:t>
            </a:r>
            <a:r>
              <a:rPr lang="it-IT" sz="1600" b="1" dirty="0" smtClean="0"/>
              <a:t>cultura</a:t>
            </a:r>
            <a:r>
              <a:rPr lang="it-IT" sz="1600" dirty="0" smtClean="0"/>
              <a:t> e alla </a:t>
            </a:r>
            <a:r>
              <a:rPr lang="it-IT" sz="1600" b="1" dirty="0" smtClean="0"/>
              <a:t>creatività</a:t>
            </a:r>
            <a:r>
              <a:rPr lang="it-IT" sz="1600" dirty="0" smtClean="0"/>
              <a:t> nei contenuti dell’</a:t>
            </a:r>
            <a:r>
              <a:rPr lang="it-IT" sz="1600" b="1" dirty="0" smtClean="0"/>
              <a:t>Asse </a:t>
            </a:r>
            <a:r>
              <a:rPr lang="it-IT" sz="1600" b="1" dirty="0" err="1" smtClean="0"/>
              <a:t>4</a:t>
            </a:r>
            <a:r>
              <a:rPr lang="it-IT" sz="1600" dirty="0" smtClean="0"/>
              <a:t>. </a:t>
            </a:r>
            <a:r>
              <a:rPr lang="it-IT" sz="1600" b="1" dirty="0" smtClean="0"/>
              <a:t>Una delle pochissime regioni</a:t>
            </a:r>
            <a:r>
              <a:rPr lang="it-IT" sz="1600" dirty="0" smtClean="0"/>
              <a:t> in Italia ad utilizzare i fondi FESR per le attività culturali, la Puglia per il 2013 ha superato i target di spesa dei programmi operativi del 19%</a:t>
            </a:r>
            <a:endParaRPr lang="it-IT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rra-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487"/>
            <a:ext cx="9144000" cy="518160"/>
          </a:xfrm>
          <a:prstGeom prst="rect">
            <a:avLst/>
          </a:prstGeom>
          <a:effectLst/>
        </p:spPr>
      </p:pic>
      <p:sp>
        <p:nvSpPr>
          <p:cNvPr id="3" name="Rettangolo 2"/>
          <p:cNvSpPr/>
          <p:nvPr/>
        </p:nvSpPr>
        <p:spPr>
          <a:xfrm>
            <a:off x="471889" y="979681"/>
            <a:ext cx="4119299" cy="369332"/>
          </a:xfrm>
          <a:prstGeom prst="rect">
            <a:avLst/>
          </a:prstGeom>
          <a:effectLst>
            <a:outerShdw blurRad="12700" dist="25400" dir="2700000" algn="br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schemeClr val="bg1"/>
                </a:solidFill>
                <a:cs typeface="Arial"/>
              </a:rPr>
              <a:t>FONDI EUROPEI </a:t>
            </a:r>
            <a:r>
              <a:rPr lang="it-IT" b="1" dirty="0" err="1" smtClean="0">
                <a:solidFill>
                  <a:schemeClr val="bg1"/>
                </a:solidFill>
                <a:cs typeface="Arial"/>
              </a:rPr>
              <a:t>DI</a:t>
            </a:r>
            <a:r>
              <a:rPr lang="it-IT" b="1" dirty="0" smtClean="0">
                <a:solidFill>
                  <a:schemeClr val="bg1"/>
                </a:solidFill>
                <a:cs typeface="Arial"/>
              </a:rPr>
              <a:t> SVILUPPO REGIONALE</a:t>
            </a:r>
            <a:endParaRPr lang="it-IT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Ovale 3"/>
          <p:cNvSpPr/>
          <p:nvPr/>
        </p:nvSpPr>
        <p:spPr>
          <a:xfrm>
            <a:off x="689187" y="1899922"/>
            <a:ext cx="259080" cy="2590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948267" y="184912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Rete di Festival</a:t>
            </a:r>
            <a:endParaRPr lang="it-IT" dirty="0"/>
          </a:p>
        </p:txBody>
      </p:sp>
      <p:sp>
        <p:nvSpPr>
          <p:cNvPr id="6" name="Freccia destra 5"/>
          <p:cNvSpPr/>
          <p:nvPr/>
        </p:nvSpPr>
        <p:spPr>
          <a:xfrm>
            <a:off x="2757606" y="1888070"/>
            <a:ext cx="530014" cy="304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asellaDiTesto 6"/>
          <p:cNvSpPr txBox="1"/>
          <p:nvPr/>
        </p:nvSpPr>
        <p:spPr>
          <a:xfrm>
            <a:off x="3395134" y="1849120"/>
            <a:ext cx="493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Bif&amp;st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Festival del Cinema del Reale - </a:t>
            </a:r>
            <a:r>
              <a:rPr lang="it-IT" dirty="0" err="1" smtClean="0"/>
              <a:t>iMake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689187" y="2424670"/>
            <a:ext cx="259080" cy="25908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asellaDiTesto 8"/>
          <p:cNvSpPr txBox="1"/>
          <p:nvPr/>
        </p:nvSpPr>
        <p:spPr>
          <a:xfrm>
            <a:off x="948267" y="2373868"/>
            <a:ext cx="331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Rete di Sale Cinematografiche</a:t>
            </a:r>
            <a:endParaRPr lang="it-IT" dirty="0"/>
          </a:p>
        </p:txBody>
      </p:sp>
      <p:sp>
        <p:nvSpPr>
          <p:cNvPr id="10" name="Freccia destra 9"/>
          <p:cNvSpPr/>
          <p:nvPr/>
        </p:nvSpPr>
        <p:spPr>
          <a:xfrm>
            <a:off x="4263710" y="2412818"/>
            <a:ext cx="530014" cy="304800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asellaDiTesto 10"/>
          <p:cNvSpPr txBox="1"/>
          <p:nvPr/>
        </p:nvSpPr>
        <p:spPr>
          <a:xfrm>
            <a:off x="4817527" y="2373868"/>
            <a:ext cx="192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Circuito </a:t>
            </a:r>
            <a:r>
              <a:rPr lang="it-IT" dirty="0" err="1" smtClean="0"/>
              <a:t>D’Autore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689187" y="2966721"/>
            <a:ext cx="259080" cy="25908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asellaDiTesto 12"/>
          <p:cNvSpPr txBox="1"/>
          <p:nvPr/>
        </p:nvSpPr>
        <p:spPr>
          <a:xfrm>
            <a:off x="948267" y="2915919"/>
            <a:ext cx="330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Mediateca Regionale Pugliese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689187" y="3488459"/>
            <a:ext cx="259080" cy="259080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CasellaDiTesto 14"/>
          <p:cNvSpPr txBox="1"/>
          <p:nvPr/>
        </p:nvSpPr>
        <p:spPr>
          <a:xfrm>
            <a:off x="948267" y="3437657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Cineporti</a:t>
            </a:r>
            <a:r>
              <a:rPr lang="it-IT" dirty="0" smtClean="0"/>
              <a:t> di Puglia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689187" y="3991003"/>
            <a:ext cx="259080" cy="25908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asellaDiTesto 16"/>
          <p:cNvSpPr txBox="1"/>
          <p:nvPr/>
        </p:nvSpPr>
        <p:spPr>
          <a:xfrm>
            <a:off x="948267" y="3940201"/>
            <a:ext cx="439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Forum di Coproduzione del Mediterraneo</a:t>
            </a:r>
            <a:endParaRPr lang="it-IT" dirty="0"/>
          </a:p>
        </p:txBody>
      </p:sp>
      <p:sp>
        <p:nvSpPr>
          <p:cNvPr id="18" name="Ovale 17"/>
          <p:cNvSpPr/>
          <p:nvPr/>
        </p:nvSpPr>
        <p:spPr>
          <a:xfrm>
            <a:off x="689187" y="4490536"/>
            <a:ext cx="259080" cy="259080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CasellaDiTesto 18"/>
          <p:cNvSpPr txBox="1"/>
          <p:nvPr/>
        </p:nvSpPr>
        <p:spPr>
          <a:xfrm>
            <a:off x="948267" y="4439734"/>
            <a:ext cx="517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Apulia</a:t>
            </a:r>
            <a:r>
              <a:rPr lang="it-IT" dirty="0" smtClean="0"/>
              <a:t> </a:t>
            </a:r>
            <a:r>
              <a:rPr lang="it-IT" dirty="0" err="1" smtClean="0"/>
              <a:t>Audiovisual</a:t>
            </a:r>
            <a:r>
              <a:rPr lang="it-IT" dirty="0" smtClean="0"/>
              <a:t> Workshop - </a:t>
            </a:r>
            <a:r>
              <a:rPr lang="it-IT" dirty="0" err="1" smtClean="0"/>
              <a:t>PugliaExperience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689187" y="4981603"/>
            <a:ext cx="259080" cy="259080"/>
          </a:xfrm>
          <a:prstGeom prst="ellipse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50000"/>
                </a:schemeClr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CasellaDiTesto 20"/>
          <p:cNvSpPr txBox="1"/>
          <p:nvPr/>
        </p:nvSpPr>
        <p:spPr>
          <a:xfrm>
            <a:off x="948267" y="4930801"/>
            <a:ext cx="305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Apulia</a:t>
            </a:r>
            <a:r>
              <a:rPr lang="it-IT" dirty="0" smtClean="0"/>
              <a:t> </a:t>
            </a:r>
            <a:r>
              <a:rPr lang="it-IT" dirty="0" err="1" smtClean="0"/>
              <a:t>Hospitality</a:t>
            </a:r>
            <a:r>
              <a:rPr lang="it-IT" dirty="0" smtClean="0"/>
              <a:t> Film </a:t>
            </a:r>
            <a:r>
              <a:rPr lang="it-IT" dirty="0" err="1" smtClean="0"/>
              <a:t>Fund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00037" y="795340"/>
          <a:ext cx="1431925" cy="1150937"/>
        </p:xfrm>
        <a:graphic>
          <a:graphicData uri="http://schemas.openxmlformats.org/presentationml/2006/ole">
            <p:oleObj spid="_x0000_s29698" name="Documento" r:id="rId4" imgW="6832600" imgH="1511300" progId="Word.Document.12">
              <p:link updateAutomatic="1"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923213" y="4768850"/>
          <a:ext cx="831850" cy="755650"/>
        </p:xfrm>
        <a:graphic>
          <a:graphicData uri="http://schemas.openxmlformats.org/presentationml/2006/ole">
            <p:oleObj spid="_x0000_s29699" name="Documento" r:id="rId5" imgW="1371600" imgH="1295400" progId="Word.Document.12">
              <p:link updateAutomatic="1"/>
            </p:oleObj>
          </a:graphicData>
        </a:graphic>
      </p:graphicFrame>
      <p:sp>
        <p:nvSpPr>
          <p:cNvPr id="7" name="Rettangolo 6"/>
          <p:cNvSpPr/>
          <p:nvPr/>
        </p:nvSpPr>
        <p:spPr>
          <a:xfrm>
            <a:off x="8466" y="1964267"/>
            <a:ext cx="5706533" cy="254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69201" y="1906527"/>
            <a:ext cx="58540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Numeri edizione 2013</a:t>
            </a:r>
          </a:p>
          <a:p>
            <a:endParaRPr lang="it-IT" dirty="0" smtClean="0"/>
          </a:p>
          <a:p>
            <a:r>
              <a:rPr lang="it-IT" dirty="0" err="1" smtClean="0"/>
              <a:t>•</a:t>
            </a:r>
            <a:r>
              <a:rPr lang="it-IT" dirty="0" smtClean="0"/>
              <a:t>	</a:t>
            </a:r>
            <a:r>
              <a:rPr lang="it-IT" b="1" dirty="0" smtClean="0"/>
              <a:t>70.000</a:t>
            </a:r>
            <a:r>
              <a:rPr lang="it-IT" dirty="0" smtClean="0"/>
              <a:t> spettatori</a:t>
            </a:r>
          </a:p>
          <a:p>
            <a:r>
              <a:rPr lang="it-IT" dirty="0" err="1" smtClean="0"/>
              <a:t>•</a:t>
            </a:r>
            <a:r>
              <a:rPr lang="it-IT" dirty="0" smtClean="0"/>
              <a:t>	</a:t>
            </a:r>
            <a:r>
              <a:rPr lang="it-IT" b="1" dirty="0" smtClean="0"/>
              <a:t>400</a:t>
            </a:r>
            <a:r>
              <a:rPr lang="it-IT" dirty="0" smtClean="0"/>
              <a:t> eventi totali</a:t>
            </a:r>
          </a:p>
          <a:p>
            <a:r>
              <a:rPr lang="it-IT" dirty="0" err="1" smtClean="0"/>
              <a:t>•</a:t>
            </a:r>
            <a:r>
              <a:rPr lang="it-IT" dirty="0" smtClean="0"/>
              <a:t>	</a:t>
            </a:r>
            <a:r>
              <a:rPr lang="it-IT" b="1" dirty="0" smtClean="0"/>
              <a:t>5.056</a:t>
            </a:r>
            <a:r>
              <a:rPr lang="it-IT" dirty="0" smtClean="0"/>
              <a:t> studenti partecipanti ai matinèe</a:t>
            </a:r>
          </a:p>
          <a:p>
            <a:r>
              <a:rPr lang="it-IT" dirty="0" err="1" smtClean="0"/>
              <a:t>•</a:t>
            </a:r>
            <a:r>
              <a:rPr lang="it-IT" dirty="0" smtClean="0"/>
              <a:t>	</a:t>
            </a:r>
            <a:r>
              <a:rPr lang="it-IT" b="1" dirty="0" smtClean="0"/>
              <a:t>262</a:t>
            </a:r>
            <a:r>
              <a:rPr lang="it-IT" dirty="0" smtClean="0"/>
              <a:t> docenti coinvolti nei matinèe</a:t>
            </a:r>
          </a:p>
          <a:p>
            <a:r>
              <a:rPr lang="it-IT" dirty="0" err="1" smtClean="0"/>
              <a:t>•</a:t>
            </a:r>
            <a:r>
              <a:rPr lang="it-IT" dirty="0" smtClean="0"/>
              <a:t>	</a:t>
            </a:r>
            <a:r>
              <a:rPr lang="it-IT" b="1" dirty="0" smtClean="0"/>
              <a:t>55.000</a:t>
            </a:r>
            <a:r>
              <a:rPr lang="it-IT" dirty="0" smtClean="0"/>
              <a:t> visite sul sito web nella settimana di festival </a:t>
            </a:r>
          </a:p>
          <a:p>
            <a:r>
              <a:rPr lang="it-IT" dirty="0" err="1" smtClean="0"/>
              <a:t>•</a:t>
            </a:r>
            <a:r>
              <a:rPr lang="it-IT" dirty="0" smtClean="0"/>
              <a:t>	</a:t>
            </a:r>
            <a:r>
              <a:rPr lang="it-IT" b="1" dirty="0" smtClean="0"/>
              <a:t>28.580</a:t>
            </a:r>
            <a:r>
              <a:rPr lang="it-IT" dirty="0" smtClean="0"/>
              <a:t> commenti e richieste di informazioni </a:t>
            </a:r>
          </a:p>
          <a:p>
            <a:r>
              <a:rPr lang="it-IT" dirty="0" err="1" smtClean="0"/>
              <a:t>•</a:t>
            </a:r>
            <a:r>
              <a:rPr lang="it-IT" dirty="0" smtClean="0"/>
              <a:t>	</a:t>
            </a:r>
            <a:r>
              <a:rPr lang="it-IT" b="1" dirty="0" smtClean="0"/>
              <a:t>311.000</a:t>
            </a:r>
            <a:r>
              <a:rPr lang="it-IT" dirty="0" smtClean="0"/>
              <a:t> acquisizioni di pagina</a:t>
            </a:r>
          </a:p>
          <a:p>
            <a:r>
              <a:rPr lang="en-GB" dirty="0" smtClean="0"/>
              <a:t>•	</a:t>
            </a:r>
            <a:r>
              <a:rPr lang="en-GB" b="1" dirty="0" smtClean="0"/>
              <a:t>2.000</a:t>
            </a:r>
            <a:r>
              <a:rPr lang="en-GB" dirty="0" smtClean="0"/>
              <a:t> download</a:t>
            </a:r>
            <a:endParaRPr lang="it-IT" dirty="0" smtClean="0"/>
          </a:p>
          <a:p>
            <a:r>
              <a:rPr lang="en-GB" dirty="0" smtClean="0"/>
              <a:t>•	</a:t>
            </a:r>
            <a:r>
              <a:rPr lang="en-GB" b="1" dirty="0" smtClean="0"/>
              <a:t>6.850 </a:t>
            </a:r>
            <a:r>
              <a:rPr lang="en-GB" dirty="0" smtClean="0"/>
              <a:t>fan </a:t>
            </a:r>
            <a:r>
              <a:rPr lang="en-GB" dirty="0" err="1" smtClean="0"/>
              <a:t>totali</a:t>
            </a:r>
            <a:r>
              <a:rPr lang="en-GB" dirty="0" smtClean="0"/>
              <a:t> </a:t>
            </a:r>
            <a:r>
              <a:rPr lang="en-GB" dirty="0" err="1" smtClean="0"/>
              <a:t>facebook</a:t>
            </a:r>
            <a:endParaRPr lang="it-IT" dirty="0" smtClean="0"/>
          </a:p>
          <a:p>
            <a:r>
              <a:rPr lang="en-GB" dirty="0" smtClean="0"/>
              <a:t>•	</a:t>
            </a:r>
            <a:r>
              <a:rPr lang="en-GB" b="1" dirty="0" smtClean="0"/>
              <a:t>98.000</a:t>
            </a:r>
            <a:r>
              <a:rPr lang="en-GB" dirty="0" smtClean="0"/>
              <a:t> </a:t>
            </a:r>
            <a:r>
              <a:rPr lang="en-GB" dirty="0" err="1" smtClean="0"/>
              <a:t>visite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sito</a:t>
            </a:r>
            <a:r>
              <a:rPr lang="en-GB" dirty="0" smtClean="0"/>
              <a:t> </a:t>
            </a:r>
            <a:r>
              <a:rPr lang="en-GB" dirty="0" err="1" smtClean="0"/>
              <a:t>facebook</a:t>
            </a:r>
            <a:r>
              <a:rPr lang="en-GB" dirty="0" smtClean="0"/>
              <a:t> 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00.jpg"/>
          <p:cNvPicPr>
            <a:picLocks noChangeAspect="1" noChangeArrowheads="1"/>
          </p:cNvPicPr>
          <p:nvPr/>
        </p:nvPicPr>
        <p:blipFill>
          <a:blip r:embed="rId3"/>
          <a:srcRect l="6284" t="33984" r="72551" b="33984"/>
          <a:stretch>
            <a:fillRect/>
          </a:stretch>
        </p:blipFill>
        <p:spPr bwMode="auto">
          <a:xfrm>
            <a:off x="238155" y="809886"/>
            <a:ext cx="2263784" cy="978108"/>
          </a:xfrm>
          <a:prstGeom prst="rect">
            <a:avLst/>
          </a:prstGeom>
          <a:noFill/>
        </p:spPr>
      </p:pic>
      <p:pic>
        <p:nvPicPr>
          <p:cNvPr id="47107" name="image02.jpg"/>
          <p:cNvPicPr>
            <a:picLocks noChangeAspect="1" noChangeArrowheads="1"/>
          </p:cNvPicPr>
          <p:nvPr/>
        </p:nvPicPr>
        <p:blipFill>
          <a:blip r:embed="rId4"/>
          <a:srcRect l="8855" t="30985" r="75693" b="35983"/>
          <a:stretch>
            <a:fillRect/>
          </a:stretch>
        </p:blipFill>
        <p:spPr bwMode="auto">
          <a:xfrm>
            <a:off x="7833997" y="4863819"/>
            <a:ext cx="1168627" cy="714273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8467" y="1964267"/>
            <a:ext cx="6045200" cy="254000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10000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69201" y="1906527"/>
            <a:ext cx="5870518" cy="283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Numeri del Circuito </a:t>
            </a:r>
            <a:r>
              <a:rPr lang="it-IT" sz="1600" b="1" dirty="0" err="1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D’Autore</a:t>
            </a:r>
            <a:endParaRPr lang="it-IT" sz="1600" b="1" dirty="0" smtClean="0">
              <a:solidFill>
                <a:srgbClr val="FFFFFF"/>
              </a:solidFill>
              <a:effectLst>
                <a:outerShdw blurRad="25400" dist="25400" dir="2700000">
                  <a:srgbClr val="000000">
                    <a:alpha val="50000"/>
                  </a:srgbClr>
                </a:outerShdw>
              </a:effectLst>
            </a:endParaRPr>
          </a:p>
          <a:p>
            <a:endParaRPr lang="it-IT" dirty="0" smtClean="0"/>
          </a:p>
          <a:p>
            <a:pPr marL="449263" indent="-449263">
              <a:buFont typeface="Arial"/>
              <a:buChar char="•"/>
            </a:pPr>
            <a:r>
              <a:rPr lang="it-IT" b="1" dirty="0" smtClean="0"/>
              <a:t>21 </a:t>
            </a:r>
            <a:r>
              <a:rPr lang="it-IT" dirty="0" smtClean="0"/>
              <a:t>Sale cinematografiche</a:t>
            </a:r>
            <a:endParaRPr lang="it-IT" b="1" dirty="0" smtClean="0"/>
          </a:p>
          <a:p>
            <a:pPr marL="449263" indent="-449263">
              <a:buFont typeface="Arial"/>
              <a:buChar char="•"/>
            </a:pPr>
            <a:r>
              <a:rPr lang="it-IT" b="1" dirty="0" smtClean="0"/>
              <a:t>150 </a:t>
            </a:r>
            <a:r>
              <a:rPr lang="it-IT" dirty="0" smtClean="0"/>
              <a:t>titoli d’autore in programmazione</a:t>
            </a:r>
          </a:p>
          <a:p>
            <a:pPr marL="449263" indent="-449263">
              <a:buFont typeface="Arial"/>
              <a:buChar char="•"/>
            </a:pPr>
            <a:r>
              <a:rPr lang="it-IT" b="1" dirty="0" smtClean="0"/>
              <a:t>40</a:t>
            </a:r>
            <a:r>
              <a:rPr lang="it-IT" dirty="0" smtClean="0"/>
              <a:t> titoli in esclusiva regionale per il Circuito</a:t>
            </a:r>
          </a:p>
          <a:p>
            <a:pPr marL="449263" indent="-449263">
              <a:buFont typeface="Arial"/>
              <a:buChar char="•"/>
            </a:pPr>
            <a:r>
              <a:rPr lang="it-IT" b="1" dirty="0" smtClean="0"/>
              <a:t>400</a:t>
            </a:r>
            <a:r>
              <a:rPr lang="it-IT" dirty="0" smtClean="0"/>
              <a:t> eventi gratuiti</a:t>
            </a:r>
          </a:p>
          <a:p>
            <a:pPr marL="449263" indent="-449263">
              <a:buFont typeface="Arial"/>
              <a:buChar char="•"/>
            </a:pPr>
            <a:r>
              <a:rPr lang="it-IT" b="1" dirty="0" smtClean="0"/>
              <a:t>50 </a:t>
            </a:r>
            <a:r>
              <a:rPr lang="it-IT" dirty="0" smtClean="0"/>
              <a:t>eventi d’autore tra rassegne e iniziative speciali</a:t>
            </a:r>
          </a:p>
          <a:p>
            <a:pPr marL="449263" indent="-449263">
              <a:buFont typeface="Arial"/>
              <a:buChar char="•"/>
            </a:pPr>
            <a:r>
              <a:rPr lang="it-IT" b="1" dirty="0" smtClean="0"/>
              <a:t>10 </a:t>
            </a:r>
            <a:r>
              <a:rPr lang="it-IT" dirty="0" smtClean="0"/>
              <a:t>ospiti internazionali</a:t>
            </a:r>
          </a:p>
          <a:p>
            <a:pPr marL="449263" indent="-449263">
              <a:buFont typeface="Arial"/>
              <a:buChar char="•"/>
            </a:pPr>
            <a:r>
              <a:rPr lang="it-IT" b="1" dirty="0" err="1" smtClean="0"/>
              <a:t>7</a:t>
            </a:r>
            <a:r>
              <a:rPr lang="it-IT" b="1" dirty="0" smtClean="0"/>
              <a:t> </a:t>
            </a:r>
            <a:r>
              <a:rPr lang="it-IT" dirty="0" smtClean="0"/>
              <a:t>riviste tematiche</a:t>
            </a:r>
          </a:p>
          <a:p>
            <a:pPr marL="449263" indent="-449263">
              <a:buFont typeface="Arial"/>
              <a:buChar char="•"/>
            </a:pPr>
            <a:r>
              <a:rPr lang="it-IT" b="1" dirty="0" err="1" smtClean="0"/>
              <a:t>1</a:t>
            </a:r>
            <a:r>
              <a:rPr lang="it-IT" b="1" dirty="0" smtClean="0"/>
              <a:t> </a:t>
            </a:r>
            <a:r>
              <a:rPr lang="it-IT" dirty="0" smtClean="0"/>
              <a:t>pubblicazione speciale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loghi_mediatec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80533"/>
            <a:ext cx="1161290" cy="102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466" y="1964267"/>
            <a:ext cx="6163733" cy="254000"/>
          </a:xfrm>
          <a:prstGeom prst="rect">
            <a:avLst/>
          </a:prstGeom>
          <a:gradFill flip="none" rotWithShape="1">
            <a:gsLst>
              <a:gs pos="6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69201" y="1906527"/>
            <a:ext cx="46025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Numeri della Mediateca</a:t>
            </a:r>
          </a:p>
          <a:p>
            <a:endParaRPr lang="it-IT" sz="1600" dirty="0" smtClean="0"/>
          </a:p>
          <a:p>
            <a:pPr marL="449263" indent="-449263">
              <a:buFont typeface="Arial"/>
              <a:buChar char="•"/>
            </a:pPr>
            <a:r>
              <a:rPr lang="it-IT" sz="1600" b="1" dirty="0" err="1" smtClean="0"/>
              <a:t>9</a:t>
            </a:r>
            <a:r>
              <a:rPr lang="it-IT" sz="1600" b="1" dirty="0" smtClean="0"/>
              <a:t> </a:t>
            </a:r>
            <a:r>
              <a:rPr lang="it-IT" sz="1600" dirty="0" smtClean="0"/>
              <a:t>Postazioni multimediali</a:t>
            </a:r>
            <a:endParaRPr lang="it-IT" sz="1600" b="1" dirty="0" smtClean="0"/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48 </a:t>
            </a:r>
            <a:r>
              <a:rPr lang="it-IT" sz="1600" dirty="0" smtClean="0"/>
              <a:t>Postazioni audiovisive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2000</a:t>
            </a:r>
            <a:r>
              <a:rPr lang="it-IT" sz="1600" dirty="0" smtClean="0"/>
              <a:t> Quotidiani on </a:t>
            </a:r>
            <a:r>
              <a:rPr lang="it-IT" sz="1600" dirty="0" err="1" smtClean="0"/>
              <a:t>line</a:t>
            </a:r>
            <a:r>
              <a:rPr lang="it-IT" sz="1600" dirty="0" smtClean="0"/>
              <a:t> in </a:t>
            </a:r>
            <a:r>
              <a:rPr lang="it-IT" sz="1600" b="1" dirty="0" smtClean="0"/>
              <a:t>40</a:t>
            </a:r>
            <a:r>
              <a:rPr lang="it-IT" sz="1600" dirty="0" smtClean="0"/>
              <a:t> lingue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err="1" smtClean="0"/>
              <a:t>1</a:t>
            </a:r>
            <a:r>
              <a:rPr lang="it-IT" sz="1600" dirty="0" smtClean="0"/>
              <a:t> Area </a:t>
            </a:r>
            <a:r>
              <a:rPr lang="it-IT" sz="1600" dirty="0" err="1" smtClean="0"/>
              <a:t>kids</a:t>
            </a:r>
            <a:endParaRPr lang="it-IT" sz="1600" dirty="0" smtClean="0"/>
          </a:p>
          <a:p>
            <a:pPr marL="449263" indent="-449263">
              <a:buFont typeface="Arial"/>
              <a:buChar char="•"/>
            </a:pPr>
            <a:r>
              <a:rPr lang="it-IT" sz="1600" b="1" dirty="0" err="1" smtClean="0"/>
              <a:t>1</a:t>
            </a:r>
            <a:r>
              <a:rPr lang="it-IT" sz="1600" dirty="0" smtClean="0"/>
              <a:t> Area </a:t>
            </a:r>
            <a:r>
              <a:rPr lang="it-IT" sz="1600" dirty="0" err="1" smtClean="0"/>
              <a:t>Wii</a:t>
            </a:r>
            <a:r>
              <a:rPr lang="it-IT" sz="1600" dirty="0" smtClean="0"/>
              <a:t> Game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1892</a:t>
            </a:r>
            <a:r>
              <a:rPr lang="it-IT" sz="1600" dirty="0" smtClean="0"/>
              <a:t> Utenti registrati da Marzo 2013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5000 </a:t>
            </a:r>
            <a:r>
              <a:rPr lang="it-IT" sz="1600" dirty="0" smtClean="0"/>
              <a:t>Volumi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34000 </a:t>
            </a:r>
            <a:r>
              <a:rPr lang="it-IT" sz="1600" dirty="0" smtClean="0"/>
              <a:t>Manifesti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800 </a:t>
            </a:r>
            <a:r>
              <a:rPr lang="it-IT" sz="1600" dirty="0" smtClean="0"/>
              <a:t>Film in </a:t>
            </a:r>
            <a:r>
              <a:rPr lang="it-IT" sz="1600" dirty="0" err="1" smtClean="0"/>
              <a:t>Blu-ray</a:t>
            </a:r>
            <a:r>
              <a:rPr lang="it-IT" sz="1600" dirty="0" smtClean="0"/>
              <a:t> o Dvd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50</a:t>
            </a:r>
            <a:r>
              <a:rPr lang="it-IT" sz="1600" dirty="0" smtClean="0"/>
              <a:t> Laboratori dal basso e corsi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35 </a:t>
            </a:r>
            <a:r>
              <a:rPr lang="it-IT" sz="1600" dirty="0" smtClean="0"/>
              <a:t>Rassegne e retrospettive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10</a:t>
            </a:r>
            <a:r>
              <a:rPr lang="it-IT" sz="1600" dirty="0" smtClean="0"/>
              <a:t> Showcase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66" y="1964267"/>
            <a:ext cx="6163733" cy="254000"/>
          </a:xfrm>
          <a:prstGeom prst="rect">
            <a:avLst/>
          </a:prstGeom>
          <a:gradFill flip="none" rotWithShape="1">
            <a:gsLst>
              <a:gs pos="60000">
                <a:srgbClr val="FF8908"/>
              </a:gs>
              <a:gs pos="100000">
                <a:srgbClr val="FFFFFF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069201" y="1906527"/>
            <a:ext cx="5237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Numeri dei </a:t>
            </a:r>
            <a:r>
              <a:rPr lang="it-IT" sz="1600" b="1" dirty="0" err="1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Cineporti</a:t>
            </a:r>
            <a:r>
              <a:rPr lang="it-IT" sz="1600" b="1" dirty="0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 di Puglia</a:t>
            </a:r>
          </a:p>
          <a:p>
            <a:endParaRPr lang="it-IT" sz="1600" dirty="0" smtClean="0"/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30000 </a:t>
            </a:r>
            <a:r>
              <a:rPr lang="it-IT" sz="1600" dirty="0" smtClean="0"/>
              <a:t>Spettatori</a:t>
            </a:r>
            <a:endParaRPr lang="it-IT" sz="1600" b="1" dirty="0" smtClean="0"/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60 </a:t>
            </a:r>
            <a:r>
              <a:rPr lang="it-IT" sz="1600" dirty="0" smtClean="0"/>
              <a:t>Serate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11</a:t>
            </a:r>
            <a:r>
              <a:rPr lang="it-IT" sz="1600" dirty="0" smtClean="0"/>
              <a:t> Rassegne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err="1" smtClean="0"/>
              <a:t>2</a:t>
            </a:r>
            <a:r>
              <a:rPr lang="it-IT" sz="1600" dirty="0" smtClean="0"/>
              <a:t> Eventi speciali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150</a:t>
            </a:r>
            <a:r>
              <a:rPr lang="it-IT" sz="1600" dirty="0" smtClean="0"/>
              <a:t> Eventi culturali ospitati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90</a:t>
            </a:r>
            <a:r>
              <a:rPr lang="it-IT" sz="1600" dirty="0" smtClean="0"/>
              <a:t> giornate di attività di preparazione audiovisiva</a:t>
            </a:r>
            <a:endParaRPr lang="it-IT" sz="1600" dirty="0"/>
          </a:p>
        </p:txBody>
      </p:sp>
      <p:pic>
        <p:nvPicPr>
          <p:cNvPr id="4" name="Immagine 3" descr="Cinepor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905933"/>
            <a:ext cx="2376412" cy="100059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9401" y="4292600"/>
            <a:ext cx="8500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dirty="0" smtClean="0"/>
              <a:t>Insieme alla Mediateca Regionale Pugliese, i </a:t>
            </a:r>
            <a:r>
              <a:rPr lang="it-IT" sz="1500" dirty="0" err="1" smtClean="0"/>
              <a:t>Cineporti</a:t>
            </a:r>
            <a:r>
              <a:rPr lang="it-IT" sz="1500" dirty="0" smtClean="0"/>
              <a:t> di Puglia si sono affermati come incredibili </a:t>
            </a:r>
            <a:r>
              <a:rPr lang="it-IT" sz="1500" b="1" dirty="0" smtClean="0"/>
              <a:t>cluster culturali</a:t>
            </a:r>
            <a:r>
              <a:rPr lang="it-IT" sz="1500" dirty="0" smtClean="0"/>
              <a:t> in grado di gestire non solo le </a:t>
            </a:r>
            <a:r>
              <a:rPr lang="it-IT" sz="1500" b="1" dirty="0" smtClean="0"/>
              <a:t>programmazioni culturali serali</a:t>
            </a:r>
            <a:r>
              <a:rPr lang="it-IT" sz="1500" dirty="0" smtClean="0"/>
              <a:t> strutturate, ma anche le richieste di spazi per </a:t>
            </a:r>
            <a:r>
              <a:rPr lang="it-IT" sz="1500" b="1" dirty="0" smtClean="0"/>
              <a:t>casting</a:t>
            </a:r>
            <a:r>
              <a:rPr lang="it-IT" sz="1500" dirty="0" smtClean="0"/>
              <a:t>, </a:t>
            </a:r>
            <a:r>
              <a:rPr lang="it-IT" sz="1500" b="1" dirty="0" smtClean="0"/>
              <a:t>convegni</a:t>
            </a:r>
            <a:r>
              <a:rPr lang="it-IT" sz="1500" dirty="0" smtClean="0"/>
              <a:t>, </a:t>
            </a:r>
            <a:r>
              <a:rPr lang="it-IT" sz="1500" b="1" dirty="0" smtClean="0"/>
              <a:t>presentazioni</a:t>
            </a:r>
            <a:r>
              <a:rPr lang="it-IT" sz="1500" dirty="0" smtClean="0"/>
              <a:t> ed </a:t>
            </a:r>
            <a:r>
              <a:rPr lang="it-IT" sz="1500" b="1" dirty="0" smtClean="0"/>
              <a:t>eventi</a:t>
            </a:r>
            <a:r>
              <a:rPr lang="it-IT" sz="1500" dirty="0" smtClean="0"/>
              <a:t> di rilevanza nazionale ed internazionale.</a:t>
            </a:r>
            <a:endParaRPr lang="it-IT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37" y="944035"/>
            <a:ext cx="3413581" cy="90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8466" y="1964267"/>
            <a:ext cx="6163733" cy="254000"/>
          </a:xfrm>
          <a:prstGeom prst="rect">
            <a:avLst/>
          </a:prstGeom>
          <a:gradFill flip="none" rotWithShape="1">
            <a:gsLst>
              <a:gs pos="6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069201" y="1906527"/>
            <a:ext cx="5237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FF"/>
                </a:solidFill>
                <a:effectLst>
                  <a:outerShdw blurRad="25400" dist="25400" dir="2700000">
                    <a:srgbClr val="000000">
                      <a:alpha val="50000"/>
                    </a:srgbClr>
                  </a:outerShdw>
                </a:effectLst>
              </a:rPr>
              <a:t>Numeri del Forum</a:t>
            </a:r>
          </a:p>
          <a:p>
            <a:endParaRPr lang="it-IT" sz="1600" dirty="0" smtClean="0"/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20 </a:t>
            </a:r>
            <a:r>
              <a:rPr lang="it-IT" sz="1600" dirty="0" smtClean="0"/>
              <a:t>Progettisti</a:t>
            </a:r>
            <a:endParaRPr lang="it-IT" sz="1600" b="1" dirty="0" smtClean="0"/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51 </a:t>
            </a:r>
            <a:r>
              <a:rPr lang="it-IT" sz="1600" dirty="0" smtClean="0"/>
              <a:t>Produttori audiovisivi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110</a:t>
            </a:r>
            <a:r>
              <a:rPr lang="it-IT" sz="1600" dirty="0" smtClean="0"/>
              <a:t> Progetti iscritti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20</a:t>
            </a:r>
            <a:r>
              <a:rPr lang="it-IT" sz="1600" dirty="0" smtClean="0"/>
              <a:t> Progetti selezionati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150</a:t>
            </a:r>
            <a:r>
              <a:rPr lang="it-IT" sz="1600" dirty="0" smtClean="0"/>
              <a:t> Eventi culturali ospitati</a:t>
            </a:r>
          </a:p>
          <a:p>
            <a:pPr marL="449263" indent="-449263">
              <a:buFont typeface="Arial"/>
              <a:buChar char="•"/>
            </a:pPr>
            <a:r>
              <a:rPr lang="it-IT" sz="1600" b="1" dirty="0" smtClean="0"/>
              <a:t>90</a:t>
            </a:r>
            <a:r>
              <a:rPr lang="it-IT" sz="1600" dirty="0" smtClean="0"/>
              <a:t> giornate di attività di </a:t>
            </a:r>
            <a:r>
              <a:rPr lang="it-IT" sz="1600" dirty="0" err="1" smtClean="0"/>
              <a:t>pre-produzione</a:t>
            </a:r>
            <a:r>
              <a:rPr lang="it-IT" sz="1600" dirty="0" smtClean="0"/>
              <a:t> audiovisiva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4067" y="4411129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L’intento del Forum di Coproduzione Euro Mediterraneo è di favorire le partnership tra gli operatori del settore quali società di </a:t>
            </a:r>
            <a:r>
              <a:rPr lang="it-IT" sz="1400" b="1" dirty="0" smtClean="0"/>
              <a:t>produzione</a:t>
            </a:r>
            <a:r>
              <a:rPr lang="it-IT" sz="1400" dirty="0" smtClean="0"/>
              <a:t>, </a:t>
            </a:r>
            <a:r>
              <a:rPr lang="it-IT" sz="1400" b="1" dirty="0" smtClean="0"/>
              <a:t>finanziatori</a:t>
            </a:r>
            <a:r>
              <a:rPr lang="it-IT" sz="1400" dirty="0" smtClean="0"/>
              <a:t>, esperti di </a:t>
            </a:r>
            <a:r>
              <a:rPr lang="it-IT" sz="1400" b="1" dirty="0" smtClean="0"/>
              <a:t>mercato</a:t>
            </a:r>
            <a:r>
              <a:rPr lang="it-IT" sz="1400" dirty="0" smtClean="0"/>
              <a:t> e </a:t>
            </a:r>
            <a:r>
              <a:rPr lang="it-IT" sz="1400" b="1" dirty="0" smtClean="0"/>
              <a:t>distributori</a:t>
            </a:r>
            <a:r>
              <a:rPr lang="it-IT" sz="1400" dirty="0" smtClean="0"/>
              <a:t>, permettendo ai partecipanti di presentare i loro progetti con l’opportunità di “testarli” nella loro fase di sviluppo e di entrare in contatto con potenziali </a:t>
            </a:r>
            <a:r>
              <a:rPr lang="it-IT" sz="1400" b="1" dirty="0" err="1" smtClean="0"/>
              <a:t>co-finanziatori</a:t>
            </a:r>
            <a:r>
              <a:rPr lang="it-IT" sz="1400" dirty="0" smtClean="0"/>
              <a:t>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10" y="1204642"/>
            <a:ext cx="1587780" cy="719115"/>
          </a:xfrm>
          <a:prstGeom prst="rect">
            <a:avLst/>
          </a:prstGeom>
        </p:spPr>
      </p:pic>
      <p:pic>
        <p:nvPicPr>
          <p:cNvPr id="3" name="Immagine 2" descr="med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983957"/>
            <a:ext cx="1879600" cy="939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6706" y="1964263"/>
            <a:ext cx="857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Nel 2013 AFC è diventata partner di </a:t>
            </a:r>
            <a:r>
              <a:rPr lang="it-IT" sz="1400" b="1" dirty="0" err="1" smtClean="0"/>
              <a:t>Enter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Europe</a:t>
            </a:r>
            <a:r>
              <a:rPr lang="it-IT" sz="1400" dirty="0" smtClean="0"/>
              <a:t>, il programma di formazione continua del </a:t>
            </a:r>
            <a:r>
              <a:rPr lang="it-IT" sz="1400" b="1" dirty="0" smtClean="0"/>
              <a:t>MEDIA</a:t>
            </a:r>
            <a:r>
              <a:rPr lang="it-IT" sz="1400" dirty="0" smtClean="0"/>
              <a:t> a sostegno all’</a:t>
            </a:r>
            <a:r>
              <a:rPr lang="it-IT" sz="1400" b="1" dirty="0" smtClean="0"/>
              <a:t>industria audiovisiva europea </a:t>
            </a:r>
            <a:r>
              <a:rPr lang="it-IT" sz="1400" dirty="0" smtClean="0"/>
              <a:t>che ha come obiettivo lo </a:t>
            </a:r>
            <a:r>
              <a:rPr lang="it-IT" sz="1400" b="1" dirty="0" smtClean="0"/>
              <a:t>sviluppo</a:t>
            </a:r>
            <a:r>
              <a:rPr lang="it-IT" sz="1400" dirty="0" smtClean="0"/>
              <a:t> delle competenze negli strumenti d’</a:t>
            </a:r>
            <a:r>
              <a:rPr lang="it-IT" sz="1400" b="1" dirty="0" smtClean="0"/>
              <a:t>investimento</a:t>
            </a:r>
            <a:r>
              <a:rPr lang="it-IT" sz="1400" dirty="0" smtClean="0"/>
              <a:t> e approfondisce le prospettive del programma </a:t>
            </a:r>
            <a:r>
              <a:rPr lang="it-IT" sz="1400" b="1" dirty="0" smtClean="0"/>
              <a:t>MEDIA/Creative </a:t>
            </a:r>
            <a:r>
              <a:rPr lang="it-IT" sz="1400" b="1" dirty="0" err="1" smtClean="0"/>
              <a:t>Europe</a:t>
            </a:r>
            <a:r>
              <a:rPr lang="it-IT" sz="1400" b="1" dirty="0" smtClean="0"/>
              <a:t> </a:t>
            </a:r>
            <a:r>
              <a:rPr lang="it-IT" sz="1400" dirty="0" smtClean="0"/>
              <a:t>2014-2020 e le ulteriori fonti di finanziamento.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2106" y="3869263"/>
            <a:ext cx="85493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AFC lavora attivamente anche sul fronte del </a:t>
            </a:r>
            <a:r>
              <a:rPr lang="it-IT" sz="1400" b="1" dirty="0" err="1" smtClean="0"/>
              <a:t>Cineturismo</a:t>
            </a:r>
            <a:r>
              <a:rPr lang="it-IT" sz="1400" dirty="0" smtClean="0"/>
              <a:t> attraverso </a:t>
            </a:r>
            <a:r>
              <a:rPr lang="it-IT" sz="1400" b="1" dirty="0" smtClean="0"/>
              <a:t>Euro </a:t>
            </a:r>
            <a:r>
              <a:rPr lang="it-IT" sz="1400" b="1" dirty="0" err="1" smtClean="0"/>
              <a:t>Screen</a:t>
            </a:r>
            <a:r>
              <a:rPr lang="it-IT" sz="1400" dirty="0" smtClean="0"/>
              <a:t>, un progetto europeo della durata di tre anni finanziato dal programma INTERREG IVC. Il progetto si propone di allineare le </a:t>
            </a:r>
            <a:r>
              <a:rPr lang="it-IT" sz="1400" b="1" dirty="0" smtClean="0"/>
              <a:t>politiche</a:t>
            </a:r>
            <a:r>
              <a:rPr lang="it-IT" sz="1400" dirty="0" smtClean="0"/>
              <a:t> esistenti tra </a:t>
            </a:r>
            <a:r>
              <a:rPr lang="it-IT" sz="1400" b="1" dirty="0" smtClean="0"/>
              <a:t>settore audiovisivo</a:t>
            </a:r>
            <a:r>
              <a:rPr lang="it-IT" sz="1400" dirty="0" smtClean="0"/>
              <a:t> e </a:t>
            </a:r>
            <a:r>
              <a:rPr lang="it-IT" sz="1400" b="1" dirty="0" smtClean="0"/>
              <a:t>industria</a:t>
            </a:r>
            <a:r>
              <a:rPr lang="it-IT" sz="1400" dirty="0" smtClean="0"/>
              <a:t> del </a:t>
            </a:r>
            <a:r>
              <a:rPr lang="it-IT" sz="1400" b="1" dirty="0" smtClean="0"/>
              <a:t>turismo</a:t>
            </a:r>
            <a:r>
              <a:rPr lang="it-IT" sz="1400" dirty="0" smtClean="0"/>
              <a:t> e di individuare entro il 2014 un calcolatore che consenta di misurare quanto il </a:t>
            </a:r>
            <a:r>
              <a:rPr lang="it-IT" sz="1400" b="1" dirty="0" smtClean="0"/>
              <a:t>location </a:t>
            </a:r>
            <a:r>
              <a:rPr lang="it-IT" sz="1400" b="1" dirty="0" err="1" smtClean="0"/>
              <a:t>placement</a:t>
            </a:r>
            <a:r>
              <a:rPr lang="it-IT" sz="1400" dirty="0" smtClean="0"/>
              <a:t> incida nella scelta di una destinazione da parte del visitatore-spettatore.</a:t>
            </a:r>
            <a:endParaRPr lang="it-IT" sz="1400" dirty="0"/>
          </a:p>
        </p:txBody>
      </p:sp>
      <p:pic>
        <p:nvPicPr>
          <p:cNvPr id="6" name="Immagine 5" descr="Euroscreen_logo_we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10" y="3535629"/>
            <a:ext cx="2605757" cy="253719"/>
          </a:xfrm>
          <a:prstGeom prst="rect">
            <a:avLst/>
          </a:prstGeom>
        </p:spPr>
      </p:pic>
      <p:pic>
        <p:nvPicPr>
          <p:cNvPr id="7" name="Immagine 6" descr="Euroscreen_funderlogo-with-text1.png"/>
          <p:cNvPicPr>
            <a:picLocks noChangeAspect="1"/>
          </p:cNvPicPr>
          <p:nvPr/>
        </p:nvPicPr>
        <p:blipFill>
          <a:blip r:embed="rId6"/>
          <a:srcRect l="1012" t="21260" r="76211" b="21260"/>
          <a:stretch>
            <a:fillRect/>
          </a:stretch>
        </p:blipFill>
        <p:spPr>
          <a:xfrm>
            <a:off x="3149605" y="3300328"/>
            <a:ext cx="1397000" cy="48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787400" y="1020233"/>
          <a:ext cx="687705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7538947" y="3409434"/>
            <a:ext cx="957983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TOTALE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PRODUZIONI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AUDIOVISIVE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56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423333" y="1109139"/>
          <a:ext cx="6587067" cy="439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7465845" y="2548657"/>
            <a:ext cx="110418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PRODUZIONI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AUDIOVISIVE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2013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+51%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Freccia su 5"/>
          <p:cNvSpPr/>
          <p:nvPr/>
        </p:nvSpPr>
        <p:spPr>
          <a:xfrm>
            <a:off x="7865533" y="3611290"/>
            <a:ext cx="275037" cy="658737"/>
          </a:xfrm>
          <a:prstGeom prst="upArrow">
            <a:avLst/>
          </a:prstGeom>
          <a:gradFill flip="none" rotWithShape="1">
            <a:gsLst>
              <a:gs pos="0">
                <a:srgbClr val="1CBB35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66064" y="5307384"/>
            <a:ext cx="804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 smtClean="0">
                <a:solidFill>
                  <a:prstClr val="black"/>
                </a:solidFill>
                <a:cs typeface="Arial"/>
              </a:rPr>
              <a:t>TOT 56</a:t>
            </a:r>
            <a:endParaRPr lang="it-IT"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39537" y="5307384"/>
            <a:ext cx="804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 smtClean="0">
                <a:solidFill>
                  <a:prstClr val="black"/>
                </a:solidFill>
                <a:cs typeface="Arial"/>
              </a:rPr>
              <a:t>TOT 37</a:t>
            </a:r>
            <a:endParaRPr lang="it-IT"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89486" y="739807"/>
            <a:ext cx="356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Incremento produzioni 2012 / 2013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/>
        </p:nvGraphicFramePr>
        <p:xfrm>
          <a:off x="440267" y="1219200"/>
          <a:ext cx="826346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/>
          <p:nvPr/>
        </p:nvSpPr>
        <p:spPr>
          <a:xfrm>
            <a:off x="3178484" y="739807"/>
            <a:ext cx="258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Contributi e impatti 2013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96734" y="5105405"/>
            <a:ext cx="118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 smtClean="0">
                <a:solidFill>
                  <a:prstClr val="black"/>
                </a:solidFill>
                <a:cs typeface="Arial"/>
              </a:rPr>
              <a:t>TOT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/>
              <a:t>€240.221,00</a:t>
            </a:r>
            <a:r>
              <a:rPr lang="it-IT" sz="1400" b="1" dirty="0"/>
              <a:t> </a:t>
            </a:r>
            <a:endParaRPr lang="it-IT"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61467" y="5105405"/>
            <a:ext cx="118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 smtClean="0">
                <a:solidFill>
                  <a:prstClr val="black"/>
                </a:solidFill>
                <a:cs typeface="Arial"/>
              </a:rPr>
              <a:t>TOT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/>
              <a:t>€567.926,25</a:t>
            </a:r>
            <a:r>
              <a:rPr lang="it-IT" sz="1400" b="1" dirty="0"/>
              <a:t> </a:t>
            </a:r>
            <a:endParaRPr lang="it-IT" sz="1400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541867" y="1151467"/>
          <a:ext cx="803486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3178484" y="739807"/>
            <a:ext cx="258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Contributi e impatti 2013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79804" y="5054603"/>
            <a:ext cx="1303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 smtClean="0">
                <a:solidFill>
                  <a:prstClr val="black"/>
                </a:solidFill>
                <a:cs typeface="Arial"/>
              </a:rPr>
              <a:t>TOT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/>
              <a:t>€2.214.017,00</a:t>
            </a:r>
            <a:r>
              <a:rPr lang="it-IT" sz="1400" b="1" dirty="0"/>
              <a:t> </a:t>
            </a:r>
            <a:endParaRPr lang="it-IT"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57981" y="5054603"/>
            <a:ext cx="1303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 smtClean="0">
                <a:solidFill>
                  <a:prstClr val="black"/>
                </a:solidFill>
                <a:cs typeface="Arial"/>
              </a:rPr>
              <a:t>TOT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400" dirty="0"/>
              <a:t>€9.909.914,00</a:t>
            </a:r>
            <a:r>
              <a:rPr lang="it-IT" sz="1400" b="1" dirty="0"/>
              <a:t> </a:t>
            </a:r>
            <a:endParaRPr lang="it-IT" sz="1400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728133" y="944033"/>
          <a:ext cx="7704667" cy="446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584200" y="1296426"/>
          <a:ext cx="6908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2277362" y="739807"/>
            <a:ext cx="438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b="1" dirty="0" smtClean="0">
                <a:solidFill>
                  <a:prstClr val="black"/>
                </a:solidFill>
                <a:cs typeface="Arial"/>
              </a:rPr>
              <a:t>Incremento contributi e impatti 2012 / 2013</a:t>
            </a:r>
            <a:endParaRPr lang="it-IT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35335" y="1296426"/>
            <a:ext cx="1312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CONTRIBUTI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2013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+115%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7" name="Freccia su 6"/>
          <p:cNvSpPr/>
          <p:nvPr/>
        </p:nvSpPr>
        <p:spPr>
          <a:xfrm>
            <a:off x="8039018" y="2172785"/>
            <a:ext cx="275037" cy="658737"/>
          </a:xfrm>
          <a:prstGeom prst="upArrow">
            <a:avLst/>
          </a:prstGeom>
          <a:gradFill flip="none" rotWithShape="1">
            <a:gsLst>
              <a:gs pos="40000">
                <a:srgbClr val="E92C1C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535335" y="3184865"/>
            <a:ext cx="1312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IMPATTI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1100" b="1" dirty="0" smtClean="0">
                <a:solidFill>
                  <a:prstClr val="black"/>
                </a:solidFill>
                <a:cs typeface="Arial"/>
              </a:rPr>
              <a:t>2013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/>
              </a:defRPr>
            </a:pPr>
            <a:r>
              <a:rPr lang="it-IT" sz="3200" b="1" dirty="0" smtClean="0">
                <a:solidFill>
                  <a:prstClr val="black"/>
                </a:solidFill>
                <a:cs typeface="Arial"/>
              </a:rPr>
              <a:t>+161%</a:t>
            </a:r>
            <a:endParaRPr lang="it-IT" sz="32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Freccia su 8"/>
          <p:cNvSpPr/>
          <p:nvPr/>
        </p:nvSpPr>
        <p:spPr>
          <a:xfrm>
            <a:off x="8039018" y="4069691"/>
            <a:ext cx="275037" cy="658737"/>
          </a:xfrm>
          <a:prstGeom prst="upArrow">
            <a:avLst/>
          </a:prstGeom>
          <a:gradFill flip="none" rotWithShape="1">
            <a:gsLst>
              <a:gs pos="40000">
                <a:srgbClr val="E92C1C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728133" y="944033"/>
          <a:ext cx="7704667" cy="446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727</Words>
  <Application>Microsoft Macintosh PowerPoint</Application>
  <PresentationFormat>Presentazione su schermo (16:10)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Collegamenti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Tema di Office</vt:lpstr>
      <vt:lpstr>!OLE_LINK1</vt:lpstr>
      <vt:lpstr>!OLE_LINK2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AFC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Massimo Modugno</dc:creator>
  <cp:lastModifiedBy>Massimo Modugno</cp:lastModifiedBy>
  <cp:revision>211</cp:revision>
  <cp:lastPrinted>2013-02-11T12:01:23Z</cp:lastPrinted>
  <dcterms:created xsi:type="dcterms:W3CDTF">2013-12-12T09:37:09Z</dcterms:created>
  <dcterms:modified xsi:type="dcterms:W3CDTF">2013-12-12T10:07:08Z</dcterms:modified>
</cp:coreProperties>
</file>